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57" r:id="rId3"/>
    <p:sldId id="258" r:id="rId4"/>
    <p:sldId id="260" r:id="rId5"/>
    <p:sldId id="262" r:id="rId6"/>
    <p:sldId id="265" r:id="rId7"/>
    <p:sldId id="266" r:id="rId8"/>
    <p:sldId id="263" r:id="rId9"/>
    <p:sldId id="277" r:id="rId10"/>
    <p:sldId id="267" r:id="rId11"/>
    <p:sldId id="271" r:id="rId12"/>
    <p:sldId id="272" r:id="rId13"/>
    <p:sldId id="259" r:id="rId14"/>
    <p:sldId id="264" r:id="rId15"/>
    <p:sldId id="279" r:id="rId16"/>
    <p:sldId id="268" r:id="rId17"/>
    <p:sldId id="273" r:id="rId18"/>
    <p:sldId id="280" r:id="rId19"/>
    <p:sldId id="274" r:id="rId20"/>
    <p:sldId id="276" r:id="rId21"/>
    <p:sldId id="275" r:id="rId22"/>
    <p:sldId id="278" r:id="rId23"/>
    <p:sldId id="26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8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4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069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81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7820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7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4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8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9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6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6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6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7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3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0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7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73B0-7B73-B186-D32F-E842E8D32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Bonsai On A Budget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456FE-92E1-5B1D-A3A4-47AF8EE7C6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Alex Labram</a:t>
            </a:r>
          </a:p>
          <a:p>
            <a:r>
              <a:rPr lang="en-US" dirty="0"/>
              <a:t>April 2024</a:t>
            </a:r>
          </a:p>
          <a:p>
            <a:r>
              <a:rPr lang="en-US" dirty="0"/>
              <a:t>Walworth Garden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373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Authenticity &amp; Age</a:t>
            </a:r>
            <a:br>
              <a:rPr lang="en-US" dirty="0"/>
            </a:br>
            <a:r>
              <a:rPr lang="en-US" sz="2800" dirty="0"/>
              <a:t>What Makes A Tree Look Mature?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424" y="1896034"/>
            <a:ext cx="5177116" cy="4961965"/>
          </a:xfrm>
        </p:spPr>
        <p:txBody>
          <a:bodyPr>
            <a:normAutofit/>
          </a:bodyPr>
          <a:lstStyle/>
          <a:p>
            <a:r>
              <a:rPr lang="en-US" dirty="0"/>
              <a:t>Canopy shape</a:t>
            </a:r>
          </a:p>
          <a:p>
            <a:pPr lvl="1"/>
            <a:r>
              <a:rPr lang="en-US" dirty="0"/>
              <a:t>Rounded triangle</a:t>
            </a:r>
          </a:p>
          <a:p>
            <a:pPr lvl="1"/>
            <a:r>
              <a:rPr lang="en-US" dirty="0"/>
              <a:t>Composed of rounded-triangle “pads” (for species that don’t back-bud readily)</a:t>
            </a:r>
          </a:p>
          <a:p>
            <a:r>
              <a:rPr lang="en-US" dirty="0"/>
              <a:t>Trunk &amp; branch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Short inter-node distance</a:t>
            </a:r>
          </a:p>
          <a:p>
            <a:pPr lvl="1"/>
            <a:r>
              <a:rPr lang="en-US" dirty="0"/>
              <a:t>“Ramification”: fractal splitting of branches</a:t>
            </a:r>
          </a:p>
          <a:p>
            <a:pPr lvl="1"/>
            <a:r>
              <a:rPr lang="en-US" dirty="0"/>
              <a:t>“Square-cube law”: big tree = heavier load = more curvature</a:t>
            </a:r>
          </a:p>
          <a:p>
            <a:pPr lvl="1"/>
            <a:r>
              <a:rPr lang="en-US" dirty="0"/>
              <a:t>“Ruptures”: jagged direction changes</a:t>
            </a:r>
          </a:p>
          <a:p>
            <a:r>
              <a:rPr lang="en-US" dirty="0"/>
              <a:t>Texture</a:t>
            </a:r>
          </a:p>
          <a:p>
            <a:pPr lvl="1"/>
            <a:r>
              <a:rPr lang="en-US" dirty="0"/>
              <a:t>Bark</a:t>
            </a:r>
          </a:p>
          <a:p>
            <a:pPr lvl="1"/>
            <a:r>
              <a:rPr lang="en-US" dirty="0"/>
              <a:t>Dead-wood: advanced bonsai topic!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16A0E5-9919-8CC8-FE83-C647510D232A}"/>
              </a:ext>
            </a:extLst>
          </p:cNvPr>
          <p:cNvSpPr txBox="1">
            <a:spLocks/>
          </p:cNvSpPr>
          <p:nvPr/>
        </p:nvSpPr>
        <p:spPr>
          <a:xfrm>
            <a:off x="677334" y="4948517"/>
            <a:ext cx="5177116" cy="1909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Taper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Nebari</a:t>
            </a:r>
            <a:r>
              <a:rPr lang="en-US" dirty="0"/>
              <a:t>” (</a:t>
            </a:r>
            <a:r>
              <a:rPr lang="ja-JP" altLang="en-US" dirty="0"/>
              <a:t>根張り</a:t>
            </a:r>
            <a:r>
              <a:rPr lang="en-US" dirty="0"/>
              <a:t>) = root flare</a:t>
            </a:r>
          </a:p>
          <a:p>
            <a:pPr lvl="1"/>
            <a:r>
              <a:rPr lang="en-US" dirty="0"/>
              <a:t>Trunk &amp; branch flare: base to apex / tip</a:t>
            </a:r>
          </a:p>
          <a:p>
            <a:pPr lvl="1"/>
            <a:r>
              <a:rPr lang="en-US" dirty="0"/>
              <a:t>Trunk-to-branch ratio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5CD25-8045-ABF0-6F98-AF4F88C24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9" r="10833"/>
          <a:stretch/>
        </p:blipFill>
        <p:spPr>
          <a:xfrm rot="5400000">
            <a:off x="1510866" y="1736493"/>
            <a:ext cx="3030280" cy="32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Drama &amp; Perspective</a:t>
            </a:r>
            <a:br>
              <a:rPr lang="en-US" dirty="0"/>
            </a:br>
            <a:r>
              <a:rPr lang="en-US" sz="2800" dirty="0"/>
              <a:t>What Makes A Tree Stand Out?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424" y="1896034"/>
            <a:ext cx="5177116" cy="4961965"/>
          </a:xfrm>
        </p:spPr>
        <p:txBody>
          <a:bodyPr>
            <a:normAutofit/>
          </a:bodyPr>
          <a:lstStyle/>
          <a:p>
            <a:r>
              <a:rPr lang="en-US" dirty="0"/>
              <a:t>Taper (again!) </a:t>
            </a:r>
          </a:p>
          <a:p>
            <a:pPr lvl="1"/>
            <a:r>
              <a:rPr lang="en-US" dirty="0"/>
              <a:t>Taper appears stronger from viewpoint at base of tree</a:t>
            </a:r>
          </a:p>
          <a:p>
            <a:r>
              <a:rPr lang="en-US" dirty="0"/>
              <a:t>Pot: picture-frame for tree</a:t>
            </a:r>
          </a:p>
          <a:p>
            <a:pPr lvl="1"/>
            <a:r>
              <a:rPr lang="en-US" dirty="0"/>
              <a:t>“Heavy” earthenware vs “light” glazed</a:t>
            </a:r>
          </a:p>
          <a:p>
            <a:pPr lvl="1"/>
            <a:r>
              <a:rPr lang="en-US" dirty="0"/>
              <a:t>Depth ≈ trunk thickness; width ≈ 2/3 canopy height (tall tree) or width (wide tree)</a:t>
            </a:r>
          </a:p>
          <a:p>
            <a:pPr lvl="1"/>
            <a:r>
              <a:rPr lang="en-US" dirty="0"/>
              <a:t>Style: heavy vs light, plain vs ornate</a:t>
            </a:r>
          </a:p>
          <a:p>
            <a:r>
              <a:rPr lang="en-US" dirty="0"/>
              <a:t>Use of negative space</a:t>
            </a:r>
          </a:p>
          <a:p>
            <a:pPr lvl="1"/>
            <a:r>
              <a:rPr lang="en-US" dirty="0"/>
              <a:t>…Often justified as effect of wind-flow or trunk death</a:t>
            </a:r>
          </a:p>
          <a:p>
            <a:r>
              <a:rPr lang="en-US" dirty="0"/>
              <a:t>Scaled-down decorations</a:t>
            </a:r>
          </a:p>
          <a:p>
            <a:pPr lvl="1"/>
            <a:r>
              <a:rPr lang="en-US" dirty="0"/>
              <a:t>Moss “grass”, accent plants, rocks (“</a:t>
            </a:r>
            <a:r>
              <a:rPr lang="en-US" dirty="0" err="1"/>
              <a:t>suiseki</a:t>
            </a:r>
            <a:r>
              <a:rPr lang="en-US" dirty="0"/>
              <a:t>”)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0135E5-977D-1EF9-1FB5-19C7441D6167}"/>
              </a:ext>
            </a:extLst>
          </p:cNvPr>
          <p:cNvSpPr txBox="1">
            <a:spLocks/>
          </p:cNvSpPr>
          <p:nvPr/>
        </p:nvSpPr>
        <p:spPr>
          <a:xfrm>
            <a:off x="677334" y="4381496"/>
            <a:ext cx="5177116" cy="240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Well-defined “front”</a:t>
            </a:r>
          </a:p>
          <a:p>
            <a:pPr lvl="1"/>
            <a:r>
              <a:rPr lang="en-US" dirty="0"/>
              <a:t>Style is firmly established</a:t>
            </a:r>
          </a:p>
          <a:p>
            <a:pPr lvl="1"/>
            <a:r>
              <a:rPr lang="en-US" dirty="0"/>
              <a:t>Sense of strength or movement captured</a:t>
            </a:r>
          </a:p>
          <a:p>
            <a:pPr lvl="1"/>
            <a:r>
              <a:rPr lang="en-US" dirty="0"/>
              <a:t>Clear view of lower trunk</a:t>
            </a:r>
          </a:p>
          <a:p>
            <a:pPr lvl="1"/>
            <a:r>
              <a:rPr lang="en-US" dirty="0"/>
              <a:t>No crossed branches</a:t>
            </a:r>
          </a:p>
          <a:p>
            <a:pPr lvl="1"/>
            <a:r>
              <a:rPr lang="en-US" dirty="0"/>
              <a:t>Tree’s “</a:t>
            </a:r>
            <a:r>
              <a:rPr lang="en-US" dirty="0" err="1"/>
              <a:t>centre</a:t>
            </a:r>
            <a:r>
              <a:rPr lang="en-US" dirty="0"/>
              <a:t> of mass” is in middle of pot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0454A1-0795-7BAA-9EAA-ED19A55B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8" y="1714874"/>
            <a:ext cx="3376203" cy="253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Flaws</a:t>
            </a:r>
            <a:br>
              <a:rPr lang="en-US" dirty="0"/>
            </a:br>
            <a:r>
              <a:rPr lang="en-US" sz="2800" dirty="0"/>
              <a:t>What Gives The Game Away?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423" y="1896034"/>
            <a:ext cx="5634317" cy="4961965"/>
          </a:xfrm>
        </p:spPr>
        <p:txBody>
          <a:bodyPr>
            <a:normAutofit/>
          </a:bodyPr>
          <a:lstStyle/>
          <a:p>
            <a:r>
              <a:rPr lang="en-US" dirty="0"/>
              <a:t>Obvious tool marks</a:t>
            </a:r>
          </a:p>
          <a:p>
            <a:pPr lvl="1"/>
            <a:r>
              <a:rPr lang="en-US" dirty="0"/>
              <a:t>…Including wire scarring</a:t>
            </a:r>
          </a:p>
          <a:p>
            <a:r>
              <a:rPr lang="en-US" dirty="0"/>
              <a:t>Excessive symmetry</a:t>
            </a:r>
          </a:p>
          <a:p>
            <a:pPr lvl="1"/>
            <a:r>
              <a:rPr lang="en-US" dirty="0"/>
              <a:t>…Especially handlebar branches</a:t>
            </a:r>
          </a:p>
          <a:p>
            <a:pPr lvl="1"/>
            <a:r>
              <a:rPr lang="en-US" dirty="0"/>
              <a:t>Asymmetry is a common theme in Japanese gardening!</a:t>
            </a:r>
          </a:p>
          <a:p>
            <a:r>
              <a:rPr lang="en-US" dirty="0"/>
              <a:t>“Reverse taper”</a:t>
            </a:r>
          </a:p>
          <a:p>
            <a:r>
              <a:rPr lang="en-US" dirty="0"/>
              <a:t>Unusual “habit” for species / genus</a:t>
            </a:r>
          </a:p>
          <a:p>
            <a:pPr lvl="1"/>
            <a:r>
              <a:rPr lang="en-US" dirty="0"/>
              <a:t>Google for pictures of wild tree to get ideas!</a:t>
            </a:r>
          </a:p>
          <a:p>
            <a:pPr lvl="1"/>
            <a:r>
              <a:rPr lang="en-US" dirty="0"/>
              <a:t>Frequently ignored: small shrubs portrayed as large trees, boringly-shaped species, pads on back-budding species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Clean of dead leaves and (unwanted) deadwood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0AFEB3-8E62-C899-A368-55C2FEA2AF98}"/>
              </a:ext>
            </a:extLst>
          </p:cNvPr>
          <p:cNvSpPr txBox="1">
            <a:spLocks/>
          </p:cNvSpPr>
          <p:nvPr/>
        </p:nvSpPr>
        <p:spPr>
          <a:xfrm>
            <a:off x="677334" y="4377016"/>
            <a:ext cx="5069541" cy="2480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“Weak” branches</a:t>
            </a:r>
          </a:p>
          <a:p>
            <a:pPr lvl="1"/>
            <a:r>
              <a:rPr lang="en-US" dirty="0"/>
              <a:t>Suckers</a:t>
            </a:r>
          </a:p>
          <a:p>
            <a:pPr lvl="1"/>
            <a:r>
              <a:rPr lang="en-US" dirty="0"/>
              <a:t>Congested nodes</a:t>
            </a:r>
          </a:p>
          <a:p>
            <a:pPr lvl="1"/>
            <a:r>
              <a:rPr lang="en-US" dirty="0"/>
              <a:t>Under-slung / elbow branches</a:t>
            </a:r>
          </a:p>
          <a:p>
            <a:pPr lvl="1"/>
            <a:r>
              <a:rPr lang="en-US" dirty="0"/>
              <a:t>Lack of clear “leader” (dominant trunk / branch)</a:t>
            </a:r>
          </a:p>
        </p:txBody>
      </p:sp>
    </p:spTree>
    <p:extLst>
      <p:ext uri="{BB962C8B-B14F-4D97-AF65-F5344CB8AC3E}">
        <p14:creationId xmlns:p14="http://schemas.microsoft.com/office/powerpoint/2010/main" val="426237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D9FFF0-3B58-96DD-478C-A30010B4B345}"/>
              </a:ext>
            </a:extLst>
          </p:cNvPr>
          <p:cNvGrpSpPr/>
          <p:nvPr/>
        </p:nvGrpSpPr>
        <p:grpSpPr>
          <a:xfrm>
            <a:off x="4751496" y="1192252"/>
            <a:ext cx="4529308" cy="4080138"/>
            <a:chOff x="5541645" y="1420613"/>
            <a:chExt cx="3547806" cy="319597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B2A5493-5734-D9FF-5D24-A45BA3E1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22406">
              <a:off x="6256799" y="2432498"/>
              <a:ext cx="2167077" cy="162530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97839E-DF04-AD4E-3673-30FB5B1C33DC}"/>
                </a:ext>
              </a:extLst>
            </p:cNvPr>
            <p:cNvGrpSpPr/>
            <p:nvPr/>
          </p:nvGrpSpPr>
          <p:grpSpPr>
            <a:xfrm>
              <a:off x="5541645" y="1420613"/>
              <a:ext cx="3547806" cy="3195971"/>
              <a:chOff x="5541645" y="1420613"/>
              <a:chExt cx="3547806" cy="319597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1D8CA8-38DF-1D47-A682-65858A7EB3D0}"/>
                  </a:ext>
                </a:extLst>
              </p:cNvPr>
              <p:cNvSpPr/>
              <p:nvPr/>
            </p:nvSpPr>
            <p:spPr>
              <a:xfrm>
                <a:off x="6206330" y="3841262"/>
                <a:ext cx="2731484" cy="775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16823E8-FFA3-F5EA-78FB-964F1A165244}"/>
                  </a:ext>
                </a:extLst>
              </p:cNvPr>
              <p:cNvSpPr/>
              <p:nvPr/>
            </p:nvSpPr>
            <p:spPr>
              <a:xfrm>
                <a:off x="5730937" y="1420613"/>
                <a:ext cx="2731484" cy="775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DBFBA3-8A60-A5F4-144E-2F4B6B4C6181}"/>
                  </a:ext>
                </a:extLst>
              </p:cNvPr>
              <p:cNvSpPr/>
              <p:nvPr/>
            </p:nvSpPr>
            <p:spPr>
              <a:xfrm>
                <a:off x="7914512" y="2058026"/>
                <a:ext cx="1174939" cy="2478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B754FE-4019-189D-0D98-647AFC156769}"/>
                  </a:ext>
                </a:extLst>
              </p:cNvPr>
              <p:cNvSpPr/>
              <p:nvPr/>
            </p:nvSpPr>
            <p:spPr>
              <a:xfrm>
                <a:off x="5541645" y="2029735"/>
                <a:ext cx="1174939" cy="2478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Bonsai Styles</a:t>
            </a:r>
            <a:br>
              <a:rPr lang="en-US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08274"/>
            <a:ext cx="2576854" cy="397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Formal Upright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631E4C-7D6E-8C66-D3EA-BAA5DED689F3}"/>
              </a:ext>
            </a:extLst>
          </p:cNvPr>
          <p:cNvSpPr txBox="1">
            <a:spLocks/>
          </p:cNvSpPr>
          <p:nvPr/>
        </p:nvSpPr>
        <p:spPr>
          <a:xfrm>
            <a:off x="2627158" y="2165678"/>
            <a:ext cx="3024696" cy="1675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Strong, proud, “yang”</a:t>
            </a:r>
          </a:p>
          <a:p>
            <a:r>
              <a:rPr lang="en-US" sz="1400" dirty="0"/>
              <a:t>Pot: unglazed earthenware; simple shape; bulging</a:t>
            </a:r>
          </a:p>
          <a:p>
            <a:r>
              <a:rPr lang="en-US" sz="1400" dirty="0"/>
              <a:t>Can be hard to develop taper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14771-3CF3-3854-8498-EDC7CD0E0244}"/>
              </a:ext>
            </a:extLst>
          </p:cNvPr>
          <p:cNvSpPr/>
          <p:nvPr/>
        </p:nvSpPr>
        <p:spPr>
          <a:xfrm>
            <a:off x="677334" y="2274325"/>
            <a:ext cx="1949824" cy="1566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8D2AAA-9063-612C-8ED3-7BB0257EB117}"/>
              </a:ext>
            </a:extLst>
          </p:cNvPr>
          <p:cNvSpPr txBox="1">
            <a:spLocks/>
          </p:cNvSpPr>
          <p:nvPr/>
        </p:nvSpPr>
        <p:spPr>
          <a:xfrm>
            <a:off x="6102108" y="1808274"/>
            <a:ext cx="2576854" cy="397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Cascade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EF1174-AC1B-04C0-3B0D-656CB6274625}"/>
              </a:ext>
            </a:extLst>
          </p:cNvPr>
          <p:cNvSpPr txBox="1">
            <a:spLocks/>
          </p:cNvSpPr>
          <p:nvPr/>
        </p:nvSpPr>
        <p:spPr>
          <a:xfrm>
            <a:off x="8052493" y="2165678"/>
            <a:ext cx="3189247" cy="1675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Flowing, falling</a:t>
            </a:r>
          </a:p>
          <a:p>
            <a:r>
              <a:rPr lang="en-US" sz="1400" dirty="0"/>
              <a:t>Pot: deep to make space</a:t>
            </a:r>
          </a:p>
          <a:p>
            <a:r>
              <a:rPr lang="en-US" sz="1400" dirty="0"/>
              <a:t>“Half-cascade” runs to base of pot; “cascade” goes below that</a:t>
            </a:r>
          </a:p>
          <a:p>
            <a:endParaRPr lang="en-US" sz="1400" dirty="0"/>
          </a:p>
          <a:p>
            <a:endParaRPr lang="en-GB" sz="1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00CBD3-C4C2-8ACF-8499-D4DF3DB0DA94}"/>
              </a:ext>
            </a:extLst>
          </p:cNvPr>
          <p:cNvSpPr txBox="1">
            <a:spLocks/>
          </p:cNvSpPr>
          <p:nvPr/>
        </p:nvSpPr>
        <p:spPr>
          <a:xfrm>
            <a:off x="677334" y="4259181"/>
            <a:ext cx="2576854" cy="397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Informal Upright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C718798-79AE-377D-880B-52DBF5A45C31}"/>
              </a:ext>
            </a:extLst>
          </p:cNvPr>
          <p:cNvSpPr txBox="1">
            <a:spLocks/>
          </p:cNvSpPr>
          <p:nvPr/>
        </p:nvSpPr>
        <p:spPr>
          <a:xfrm>
            <a:off x="2627158" y="4616585"/>
            <a:ext cx="3024696" cy="156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Relaxed, elegant, “yin”</a:t>
            </a:r>
          </a:p>
          <a:p>
            <a:r>
              <a:rPr lang="en-US" sz="1400" dirty="0"/>
              <a:t>Pot: glazed; fluting; flowery</a:t>
            </a:r>
          </a:p>
          <a:p>
            <a:r>
              <a:rPr lang="en-US" sz="1400" dirty="0"/>
              <a:t>Broad range of possible shapes</a:t>
            </a:r>
          </a:p>
          <a:p>
            <a:r>
              <a:rPr lang="en-US" sz="1400" dirty="0"/>
              <a:t>Basically the default style!</a:t>
            </a:r>
            <a:endParaRPr lang="en-GB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CBE339-53ED-A2D7-4568-AD8BF5AC4A77}"/>
              </a:ext>
            </a:extLst>
          </p:cNvPr>
          <p:cNvSpPr/>
          <p:nvPr/>
        </p:nvSpPr>
        <p:spPr>
          <a:xfrm>
            <a:off x="677334" y="4725232"/>
            <a:ext cx="1949824" cy="1566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20FBA2-97AC-D995-7F46-814530763315}"/>
              </a:ext>
            </a:extLst>
          </p:cNvPr>
          <p:cNvSpPr txBox="1">
            <a:spLocks/>
          </p:cNvSpPr>
          <p:nvPr/>
        </p:nvSpPr>
        <p:spPr>
          <a:xfrm>
            <a:off x="6096000" y="4259181"/>
            <a:ext cx="2576854" cy="397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Literati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6A22B6-2C00-7452-E641-D711821B9CEF}"/>
              </a:ext>
            </a:extLst>
          </p:cNvPr>
          <p:cNvSpPr txBox="1">
            <a:spLocks/>
          </p:cNvSpPr>
          <p:nvPr/>
        </p:nvSpPr>
        <p:spPr>
          <a:xfrm>
            <a:off x="8045824" y="4616584"/>
            <a:ext cx="3024696" cy="209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Solitary, melancholy, bleak</a:t>
            </a:r>
          </a:p>
          <a:p>
            <a:r>
              <a:rPr lang="en-US" sz="1400" dirty="0"/>
              <a:t>Trunk: bare, ruptured, calligraphic</a:t>
            </a:r>
          </a:p>
          <a:p>
            <a:r>
              <a:rPr lang="en-US" sz="1400" dirty="0"/>
              <a:t>Pot: small to </a:t>
            </a:r>
            <a:r>
              <a:rPr lang="en-US" sz="1400" dirty="0" err="1"/>
              <a:t>emphasise</a:t>
            </a:r>
            <a:r>
              <a:rPr lang="en-US" sz="1400" dirty="0"/>
              <a:t> plant’s extravagant loneliness</a:t>
            </a:r>
          </a:p>
          <a:p>
            <a:r>
              <a:rPr lang="en-US" sz="1400" dirty="0"/>
              <a:t>Style derived from woodcuts in classic Chinese drawing guide</a:t>
            </a:r>
            <a:endParaRPr lang="en-GB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DCBA1-8113-7F7B-6D47-1FF5B140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4" y="2214283"/>
            <a:ext cx="2174158" cy="16306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88CF9D-C8DA-4FC3-5591-CFD7B16A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8" y="4734197"/>
            <a:ext cx="2169305" cy="16269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37100C-7DE4-D547-4640-0AB0B08AC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20" y="4665675"/>
            <a:ext cx="1494565" cy="19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4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73B0-7B73-B186-D32F-E842E8D32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Pragmatism 2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456FE-92E1-5B1D-A3A4-47AF8EE7C6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Life In Miniature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120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Bonsai Lifecycle</a:t>
            </a:r>
            <a:br>
              <a:rPr lang="en-US" dirty="0"/>
            </a:br>
            <a:endParaRPr lang="en-GB" sz="28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F33615E4-D532-FC71-C07B-74AEEF7BF420}"/>
              </a:ext>
            </a:extLst>
          </p:cNvPr>
          <p:cNvSpPr/>
          <p:nvPr/>
        </p:nvSpPr>
        <p:spPr>
          <a:xfrm rot="5400000">
            <a:off x="1414997" y="3085270"/>
            <a:ext cx="2998694" cy="1008529"/>
          </a:xfrm>
          <a:prstGeom prst="trapezoid">
            <a:avLst>
              <a:gd name="adj" fmla="val 13033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C3DCF0F1-E8C6-D478-49DA-9C2DDC2E5D7A}"/>
              </a:ext>
            </a:extLst>
          </p:cNvPr>
          <p:cNvSpPr txBox="1">
            <a:spLocks/>
          </p:cNvSpPr>
          <p:nvPr/>
        </p:nvSpPr>
        <p:spPr>
          <a:xfrm>
            <a:off x="548862" y="2227688"/>
            <a:ext cx="1843387" cy="438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Slow</a:t>
            </a:r>
          </a:p>
          <a:p>
            <a:r>
              <a:rPr lang="en-US" sz="1400" dirty="0"/>
              <a:t>Seeds</a:t>
            </a:r>
          </a:p>
          <a:p>
            <a:r>
              <a:rPr lang="en-US" sz="1400" dirty="0"/>
              <a:t>Cuttings</a:t>
            </a:r>
          </a:p>
          <a:p>
            <a:pPr marL="0" indent="0">
              <a:buNone/>
            </a:pPr>
            <a:r>
              <a:rPr lang="en-GB" sz="1400" dirty="0"/>
              <a:t>Fast</a:t>
            </a:r>
          </a:p>
          <a:p>
            <a:r>
              <a:rPr lang="en-GB" sz="1400" dirty="0"/>
              <a:t>Garden centre seedlings</a:t>
            </a:r>
          </a:p>
          <a:p>
            <a:r>
              <a:rPr lang="en-GB" sz="1400" dirty="0"/>
              <a:t>Scavenging</a:t>
            </a:r>
          </a:p>
          <a:p>
            <a:pPr marL="0" indent="0">
              <a:buNone/>
            </a:pPr>
            <a:r>
              <a:rPr lang="en-GB" sz="1400" dirty="0"/>
              <a:t>Ready</a:t>
            </a:r>
          </a:p>
          <a:p>
            <a:r>
              <a:rPr lang="en-GB" sz="1400" dirty="0" err="1"/>
              <a:t>Nonsai</a:t>
            </a:r>
            <a:endParaRPr lang="en-GB" sz="1400" dirty="0"/>
          </a:p>
          <a:p>
            <a:r>
              <a:rPr lang="en-GB" sz="1400" dirty="0"/>
              <a:t>Garden centre mature trees</a:t>
            </a:r>
          </a:p>
          <a:p>
            <a:r>
              <a:rPr lang="en-GB" sz="1400" dirty="0" err="1"/>
              <a:t>Yamadori</a:t>
            </a:r>
            <a:endParaRPr lang="en-GB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E7DBA8-E16B-A74F-224D-350F7D0AA144}"/>
              </a:ext>
            </a:extLst>
          </p:cNvPr>
          <p:cNvGrpSpPr/>
          <p:nvPr/>
        </p:nvGrpSpPr>
        <p:grpSpPr>
          <a:xfrm>
            <a:off x="4247708" y="2556311"/>
            <a:ext cx="1888900" cy="2019380"/>
            <a:chOff x="3731971" y="2290401"/>
            <a:chExt cx="1888900" cy="2019380"/>
          </a:xfrm>
        </p:grpSpPr>
        <p:sp>
          <p:nvSpPr>
            <p:cNvPr id="8" name="Arrow: Circular 7">
              <a:extLst>
                <a:ext uri="{FF2B5EF4-FFF2-40B4-BE49-F238E27FC236}">
                  <a16:creationId xmlns:a16="http://schemas.microsoft.com/office/drawing/2014/main" id="{01AE7B66-C632-B375-39AD-3F5E8148EF71}"/>
                </a:ext>
              </a:extLst>
            </p:cNvPr>
            <p:cNvSpPr/>
            <p:nvPr/>
          </p:nvSpPr>
          <p:spPr>
            <a:xfrm>
              <a:off x="3731971" y="2290401"/>
              <a:ext cx="1888900" cy="1972317"/>
            </a:xfrm>
            <a:prstGeom prst="circular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876B92EA-0C9F-A29B-9F25-F77CB56D1154}"/>
                </a:ext>
              </a:extLst>
            </p:cNvPr>
            <p:cNvSpPr/>
            <p:nvPr/>
          </p:nvSpPr>
          <p:spPr>
            <a:xfrm rot="10800000">
              <a:off x="3731971" y="2337464"/>
              <a:ext cx="1888900" cy="1972317"/>
            </a:xfrm>
            <a:prstGeom prst="circular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382F6-B5D3-A36D-277A-4C2962502C5C}"/>
              </a:ext>
            </a:extLst>
          </p:cNvPr>
          <p:cNvSpPr/>
          <p:nvPr/>
        </p:nvSpPr>
        <p:spPr>
          <a:xfrm>
            <a:off x="3532344" y="3278191"/>
            <a:ext cx="782599" cy="5756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F6B7231-6A8E-3A52-787F-6B610EC31535}"/>
              </a:ext>
            </a:extLst>
          </p:cNvPr>
          <p:cNvSpPr/>
          <p:nvPr/>
        </p:nvSpPr>
        <p:spPr>
          <a:xfrm>
            <a:off x="6183107" y="3254658"/>
            <a:ext cx="782599" cy="5756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41DF50-7264-A30A-1496-DA02A9FEF6C2}"/>
              </a:ext>
            </a:extLst>
          </p:cNvPr>
          <p:cNvGrpSpPr/>
          <p:nvPr/>
        </p:nvGrpSpPr>
        <p:grpSpPr>
          <a:xfrm>
            <a:off x="6965706" y="2561873"/>
            <a:ext cx="1888900" cy="2019380"/>
            <a:chOff x="6308474" y="2233250"/>
            <a:chExt cx="1888900" cy="2019380"/>
          </a:xfrm>
        </p:grpSpPr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51CAFEFD-1CC9-D6DD-F029-BBF9C4D1D024}"/>
                </a:ext>
              </a:extLst>
            </p:cNvPr>
            <p:cNvSpPr/>
            <p:nvPr/>
          </p:nvSpPr>
          <p:spPr>
            <a:xfrm>
              <a:off x="6308474" y="2233250"/>
              <a:ext cx="1888900" cy="1972317"/>
            </a:xfrm>
            <a:prstGeom prst="circular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ADE79095-7014-6459-EC98-9A88F51E3F06}"/>
                </a:ext>
              </a:extLst>
            </p:cNvPr>
            <p:cNvSpPr/>
            <p:nvPr/>
          </p:nvSpPr>
          <p:spPr>
            <a:xfrm rot="10800000">
              <a:off x="6308474" y="2280313"/>
              <a:ext cx="1888900" cy="1972317"/>
            </a:xfrm>
            <a:prstGeom prst="circular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E71D0397-13F7-79E8-B8D1-3213F0BF380A}"/>
              </a:ext>
            </a:extLst>
          </p:cNvPr>
          <p:cNvSpPr txBox="1">
            <a:spLocks/>
          </p:cNvSpPr>
          <p:nvPr/>
        </p:nvSpPr>
        <p:spPr>
          <a:xfrm>
            <a:off x="4617820" y="1703300"/>
            <a:ext cx="1075514" cy="58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Training</a:t>
            </a:r>
            <a:endParaRPr lang="en-GB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E9476D09-FAFE-9F38-B4A4-A7F4BA55FB44}"/>
              </a:ext>
            </a:extLst>
          </p:cNvPr>
          <p:cNvSpPr txBox="1">
            <a:spLocks/>
          </p:cNvSpPr>
          <p:nvPr/>
        </p:nvSpPr>
        <p:spPr>
          <a:xfrm>
            <a:off x="7165608" y="1706658"/>
            <a:ext cx="1573306" cy="58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Refinement</a:t>
            </a:r>
            <a:endParaRPr lang="en-GB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62C64339-C192-4B84-7D9B-11E5158AAB75}"/>
              </a:ext>
            </a:extLst>
          </p:cNvPr>
          <p:cNvSpPr txBox="1">
            <a:spLocks/>
          </p:cNvSpPr>
          <p:nvPr/>
        </p:nvSpPr>
        <p:spPr>
          <a:xfrm>
            <a:off x="3072803" y="3057908"/>
            <a:ext cx="1604887" cy="714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On-boarding</a:t>
            </a:r>
            <a:endParaRPr lang="en-GB" sz="1400" dirty="0"/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0E0111CF-AA9B-1A5B-53A3-668994E592CD}"/>
              </a:ext>
            </a:extLst>
          </p:cNvPr>
          <p:cNvSpPr/>
          <p:nvPr/>
        </p:nvSpPr>
        <p:spPr>
          <a:xfrm rot="10800000">
            <a:off x="4821818" y="2942432"/>
            <a:ext cx="3468572" cy="3266518"/>
          </a:xfrm>
          <a:prstGeom prst="circularArrow">
            <a:avLst>
              <a:gd name="adj1" fmla="val 7535"/>
              <a:gd name="adj2" fmla="val 1142319"/>
              <a:gd name="adj3" fmla="val 2045768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2A6EA5B3-3CD4-33A8-0A76-C0594A2AB334}"/>
              </a:ext>
            </a:extLst>
          </p:cNvPr>
          <p:cNvSpPr txBox="1">
            <a:spLocks/>
          </p:cNvSpPr>
          <p:nvPr/>
        </p:nvSpPr>
        <p:spPr>
          <a:xfrm>
            <a:off x="5789520" y="5870192"/>
            <a:ext cx="1604887" cy="714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Major intervention</a:t>
            </a:r>
            <a:endParaRPr lang="en-GB" sz="1400" dirty="0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E81B951F-9DFC-6679-B532-6729857E3FC7}"/>
              </a:ext>
            </a:extLst>
          </p:cNvPr>
          <p:cNvSpPr/>
          <p:nvPr/>
        </p:nvSpPr>
        <p:spPr>
          <a:xfrm rot="20292248">
            <a:off x="8882731" y="2909353"/>
            <a:ext cx="1657707" cy="575621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161C633D-820C-E556-961F-0BB71AFB3121}"/>
              </a:ext>
            </a:extLst>
          </p:cNvPr>
          <p:cNvSpPr txBox="1">
            <a:spLocks/>
          </p:cNvSpPr>
          <p:nvPr/>
        </p:nvSpPr>
        <p:spPr>
          <a:xfrm>
            <a:off x="4379221" y="2983880"/>
            <a:ext cx="1604887" cy="714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Grow out</a:t>
            </a:r>
            <a:endParaRPr lang="en-GB" sz="1400" dirty="0"/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0382A17B-D0F5-8DD3-7D59-4CC11CA50D33}"/>
              </a:ext>
            </a:extLst>
          </p:cNvPr>
          <p:cNvSpPr txBox="1">
            <a:spLocks/>
          </p:cNvSpPr>
          <p:nvPr/>
        </p:nvSpPr>
        <p:spPr>
          <a:xfrm>
            <a:off x="4386830" y="3828432"/>
            <a:ext cx="1604887" cy="714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Cut back</a:t>
            </a:r>
            <a:endParaRPr lang="en-GB" sz="1400" dirty="0"/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EDB38E51-09FE-A658-55E5-4FAE74728316}"/>
              </a:ext>
            </a:extLst>
          </p:cNvPr>
          <p:cNvSpPr txBox="1">
            <a:spLocks/>
          </p:cNvSpPr>
          <p:nvPr/>
        </p:nvSpPr>
        <p:spPr>
          <a:xfrm>
            <a:off x="10114363" y="2700785"/>
            <a:ext cx="1604887" cy="714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Exhibition</a:t>
            </a:r>
            <a:endParaRPr lang="en-GB" sz="14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17EB472-B157-4D45-C05C-825A1DF5C7EF}"/>
              </a:ext>
            </a:extLst>
          </p:cNvPr>
          <p:cNvSpPr/>
          <p:nvPr/>
        </p:nvSpPr>
        <p:spPr>
          <a:xfrm rot="2834032">
            <a:off x="8236638" y="4697991"/>
            <a:ext cx="1905309" cy="5756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3C0456A3-9D3E-91F8-11D8-E01B16691623}"/>
              </a:ext>
            </a:extLst>
          </p:cNvPr>
          <p:cNvSpPr txBox="1">
            <a:spLocks/>
          </p:cNvSpPr>
          <p:nvPr/>
        </p:nvSpPr>
        <p:spPr>
          <a:xfrm>
            <a:off x="8627972" y="5663620"/>
            <a:ext cx="1604887" cy="714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Dead </a:t>
            </a:r>
            <a:r>
              <a:rPr lang="en-US" sz="1400" dirty="0">
                <a:sym typeface="Wingdings" panose="05000000000000000000" pitchFamily="2" charset="2"/>
              </a:rPr>
              <a:t></a:t>
            </a:r>
            <a:endParaRPr lang="en-GB" sz="1400" dirty="0"/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B196BC51-C659-2BE7-0D6C-F99C6594A0BE}"/>
              </a:ext>
            </a:extLst>
          </p:cNvPr>
          <p:cNvSpPr txBox="1">
            <a:spLocks/>
          </p:cNvSpPr>
          <p:nvPr/>
        </p:nvSpPr>
        <p:spPr>
          <a:xfrm>
            <a:off x="7120490" y="3048257"/>
            <a:ext cx="1604887" cy="1242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Re-pot</a:t>
            </a:r>
          </a:p>
          <a:p>
            <a:pPr marL="0" indent="0" algn="ctr">
              <a:buNone/>
            </a:pPr>
            <a:r>
              <a:rPr lang="en-US" sz="1400" dirty="0"/>
              <a:t>Prune</a:t>
            </a:r>
          </a:p>
          <a:p>
            <a:pPr marL="0" indent="0" algn="ctr">
              <a:buNone/>
            </a:pPr>
            <a:r>
              <a:rPr lang="en-US" sz="1400" dirty="0"/>
              <a:t>Wire</a:t>
            </a:r>
            <a:endParaRPr lang="en-GB" sz="1400" dirty="0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95B24A4F-E0B2-9E58-D5DA-D6CB3AA69D52}"/>
              </a:ext>
            </a:extLst>
          </p:cNvPr>
          <p:cNvSpPr txBox="1">
            <a:spLocks/>
          </p:cNvSpPr>
          <p:nvPr/>
        </p:nvSpPr>
        <p:spPr>
          <a:xfrm>
            <a:off x="560010" y="1706387"/>
            <a:ext cx="1075514" cy="58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13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Repotting</a:t>
            </a:r>
            <a:br>
              <a:rPr lang="en-US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33695"/>
            <a:ext cx="4184035" cy="4697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Prepare pot</a:t>
            </a:r>
          </a:p>
          <a:p>
            <a:r>
              <a:rPr lang="en-US" sz="1600" dirty="0"/>
              <a:t>Pick a (tentative) pot</a:t>
            </a:r>
          </a:p>
          <a:p>
            <a:r>
              <a:rPr lang="en-US" sz="1600" dirty="0"/>
              <a:t>Scrub clean</a:t>
            </a:r>
          </a:p>
          <a:p>
            <a:r>
              <a:rPr lang="en-US" sz="1600" dirty="0"/>
              <a:t>Staple mesh over holes</a:t>
            </a:r>
          </a:p>
          <a:p>
            <a:r>
              <a:rPr lang="en-US" sz="1600" dirty="0"/>
              <a:t>Add guy wires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Prepare tree</a:t>
            </a:r>
          </a:p>
          <a:p>
            <a:r>
              <a:rPr lang="en-US" sz="1600" dirty="0"/>
              <a:t>Remove from pot</a:t>
            </a:r>
          </a:p>
          <a:p>
            <a:r>
              <a:rPr lang="en-US" sz="1600" dirty="0"/>
              <a:t>Clean off soil surface</a:t>
            </a:r>
          </a:p>
          <a:p>
            <a:r>
              <a:rPr lang="en-US" sz="1600" dirty="0"/>
              <a:t>Dig down to expose </a:t>
            </a:r>
            <a:r>
              <a:rPr lang="en-US" sz="1600" dirty="0" err="1"/>
              <a:t>nebari</a:t>
            </a:r>
            <a:endParaRPr lang="en-US" sz="1600" dirty="0"/>
          </a:p>
          <a:p>
            <a:r>
              <a:rPr lang="en-US" sz="1600" dirty="0"/>
              <a:t>Dig up / in to define root-ball</a:t>
            </a:r>
          </a:p>
          <a:p>
            <a:r>
              <a:rPr lang="en-US" sz="1600" dirty="0"/>
              <a:t>Untangle lateral roots where poss.</a:t>
            </a:r>
          </a:p>
          <a:p>
            <a:endParaRPr lang="en-US" sz="16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E138C-6EE5-2895-CC89-8FB90D5DD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793618" cy="4697411"/>
          </a:xfrm>
        </p:spPr>
        <p:txBody>
          <a:bodyPr>
            <a:normAutofit/>
          </a:bodyPr>
          <a:lstStyle/>
          <a:p>
            <a:r>
              <a:rPr lang="en-US" sz="1600" dirty="0"/>
              <a:t>Clear growth from lower trunk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Insert tree into pot</a:t>
            </a:r>
          </a:p>
          <a:p>
            <a:r>
              <a:rPr lang="en-US" sz="1600" dirty="0"/>
              <a:t>Add shallow layer of soil to base</a:t>
            </a:r>
          </a:p>
          <a:p>
            <a:r>
              <a:rPr lang="en-US" sz="1600" dirty="0"/>
              <a:t>Place root ball in pot</a:t>
            </a:r>
          </a:p>
          <a:p>
            <a:r>
              <a:rPr lang="en-US" sz="1600" dirty="0"/>
              <a:t>Pack soil around and over root ball</a:t>
            </a:r>
          </a:p>
          <a:p>
            <a:r>
              <a:rPr lang="en-US" sz="1600" dirty="0"/>
              <a:t>Compress soil to “brownie” hardness</a:t>
            </a:r>
          </a:p>
          <a:p>
            <a:r>
              <a:rPr lang="en-GB" sz="1600" dirty="0"/>
              <a:t>Pull guy wires over root ball and tie off</a:t>
            </a:r>
          </a:p>
          <a:p>
            <a:r>
              <a:rPr lang="en-GB" sz="1600" dirty="0"/>
              <a:t>Cover with grated, rehydrated sphagnum</a:t>
            </a:r>
          </a:p>
          <a:p>
            <a:r>
              <a:rPr lang="en-GB" sz="1600" dirty="0"/>
              <a:t>Compress sphagnum</a:t>
            </a:r>
          </a:p>
          <a:p>
            <a:r>
              <a:rPr lang="en-GB" sz="1600" dirty="0"/>
              <a:t>Sprinkle with grated acrocarpous moss</a:t>
            </a:r>
          </a:p>
        </p:txBody>
      </p:sp>
    </p:spTree>
    <p:extLst>
      <p:ext uri="{BB962C8B-B14F-4D97-AF65-F5344CB8AC3E}">
        <p14:creationId xmlns:p14="http://schemas.microsoft.com/office/powerpoint/2010/main" val="348413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Pruning Broadleaf Trees</a:t>
            </a:r>
            <a:br>
              <a:rPr lang="en-US" dirty="0"/>
            </a:br>
            <a:r>
              <a:rPr lang="en-US" sz="2800" dirty="0"/>
              <a:t>Playing In Easy Mode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96035"/>
            <a:ext cx="10107207" cy="4612342"/>
          </a:xfrm>
        </p:spPr>
        <p:txBody>
          <a:bodyPr/>
          <a:lstStyle/>
          <a:p>
            <a:r>
              <a:rPr lang="en-US" dirty="0"/>
              <a:t>Conditions</a:t>
            </a:r>
          </a:p>
          <a:p>
            <a:pPr lvl="1"/>
            <a:r>
              <a:rPr lang="en-US" dirty="0"/>
              <a:t>Can handle loss of mass</a:t>
            </a:r>
          </a:p>
          <a:p>
            <a:pPr lvl="1"/>
            <a:r>
              <a:rPr lang="en-US" dirty="0"/>
              <a:t>Back-buds readily</a:t>
            </a:r>
          </a:p>
          <a:p>
            <a:pPr lvl="1"/>
            <a:r>
              <a:rPr lang="en-US" dirty="0"/>
              <a:t>Leaves may be simple or compound</a:t>
            </a:r>
          </a:p>
          <a:p>
            <a:pPr lvl="1"/>
            <a:r>
              <a:rPr lang="en-US" dirty="0"/>
              <a:t>Leaves may be alternating or opposite</a:t>
            </a:r>
          </a:p>
          <a:p>
            <a:r>
              <a:rPr lang="en-US" dirty="0"/>
              <a:t>Philosophy</a:t>
            </a:r>
          </a:p>
          <a:p>
            <a:pPr lvl="1"/>
            <a:r>
              <a:rPr lang="en-US" dirty="0"/>
              <a:t>Minimal wasted growth</a:t>
            </a:r>
          </a:p>
          <a:p>
            <a:pPr lvl="1"/>
            <a:r>
              <a:rPr lang="en-US" dirty="0"/>
              <a:t>Each branch should have “two heirs and</a:t>
            </a:r>
            <a:br>
              <a:rPr lang="en-US" dirty="0"/>
            </a:br>
            <a:r>
              <a:rPr lang="en-US" dirty="0"/>
              <a:t>a spare” (at least)</a:t>
            </a:r>
          </a:p>
          <a:p>
            <a:pPr lvl="1"/>
            <a:r>
              <a:rPr lang="en-US" dirty="0"/>
              <a:t>The spare is a “sacrificial” branch: it can be </a:t>
            </a:r>
            <a:br>
              <a:rPr lang="en-US" dirty="0"/>
            </a:br>
            <a:r>
              <a:rPr lang="en-US" dirty="0"/>
              <a:t>removed later, once the chosen “heirs” are </a:t>
            </a:r>
            <a:br>
              <a:rPr lang="en-US" dirty="0"/>
            </a:br>
            <a:r>
              <a:rPr lang="en-US" dirty="0"/>
              <a:t>established, or allowed to grow out to thicken</a:t>
            </a:r>
            <a:br>
              <a:rPr lang="en-US" dirty="0"/>
            </a:br>
            <a:r>
              <a:rPr lang="en-US" dirty="0"/>
              <a:t>the parent branch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5F604B-0C0C-3ABD-5F60-ADA03C33470C}"/>
              </a:ext>
            </a:extLst>
          </p:cNvPr>
          <p:cNvGrpSpPr/>
          <p:nvPr/>
        </p:nvGrpSpPr>
        <p:grpSpPr>
          <a:xfrm>
            <a:off x="8770861" y="1344514"/>
            <a:ext cx="2427928" cy="1410943"/>
            <a:chOff x="8770861" y="1344514"/>
            <a:chExt cx="2427928" cy="1410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C8BC30-B240-ACB0-3B7D-D39111F9F14F}"/>
                </a:ext>
              </a:extLst>
            </p:cNvPr>
            <p:cNvSpPr/>
            <p:nvPr/>
          </p:nvSpPr>
          <p:spPr>
            <a:xfrm>
              <a:off x="8770861" y="1760375"/>
              <a:ext cx="457200" cy="9950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AB671983-F354-1C41-49BA-A03715F4CC08}"/>
                </a:ext>
              </a:extLst>
            </p:cNvPr>
            <p:cNvSpPr/>
            <p:nvPr/>
          </p:nvSpPr>
          <p:spPr>
            <a:xfrm rot="3686647">
              <a:off x="9934616" y="728544"/>
              <a:ext cx="250274" cy="227807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11D2A5-4A24-69D1-31FC-B04C83046D7D}"/>
                </a:ext>
              </a:extLst>
            </p:cNvPr>
            <p:cNvSpPr/>
            <p:nvPr/>
          </p:nvSpPr>
          <p:spPr>
            <a:xfrm>
              <a:off x="9456661" y="1997886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3E1649-9785-F769-16C4-98E0E041DEC0}"/>
                </a:ext>
              </a:extLst>
            </p:cNvPr>
            <p:cNvSpPr/>
            <p:nvPr/>
          </p:nvSpPr>
          <p:spPr>
            <a:xfrm>
              <a:off x="9831153" y="2015280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39CF59A-BA33-C4F6-6AD3-F561CA1D7DBF}"/>
                </a:ext>
              </a:extLst>
            </p:cNvPr>
            <p:cNvSpPr/>
            <p:nvPr/>
          </p:nvSpPr>
          <p:spPr>
            <a:xfrm>
              <a:off x="9999241" y="1697493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4944A3-435B-EAA9-B7DD-0E8E8FB09EF5}"/>
                </a:ext>
              </a:extLst>
            </p:cNvPr>
            <p:cNvSpPr/>
            <p:nvPr/>
          </p:nvSpPr>
          <p:spPr>
            <a:xfrm>
              <a:off x="10434059" y="1675818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619A06-F98D-6158-A789-FE984A04B851}"/>
                </a:ext>
              </a:extLst>
            </p:cNvPr>
            <p:cNvSpPr/>
            <p:nvPr/>
          </p:nvSpPr>
          <p:spPr>
            <a:xfrm>
              <a:off x="10650315" y="1427594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49E523-883C-13C6-2EB0-6DEDAA0B5C56}"/>
                </a:ext>
              </a:extLst>
            </p:cNvPr>
            <p:cNvSpPr/>
            <p:nvPr/>
          </p:nvSpPr>
          <p:spPr>
            <a:xfrm>
              <a:off x="10946194" y="1344514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E750776-2B73-137C-7D99-454DC8ADE808}"/>
              </a:ext>
            </a:extLst>
          </p:cNvPr>
          <p:cNvGrpSpPr/>
          <p:nvPr/>
        </p:nvGrpSpPr>
        <p:grpSpPr>
          <a:xfrm>
            <a:off x="5867400" y="1761564"/>
            <a:ext cx="1389531" cy="995082"/>
            <a:chOff x="5867400" y="1761564"/>
            <a:chExt cx="1389531" cy="9950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E2F7EA-3D28-CF2F-6BFE-BBA2B06CD96E}"/>
                </a:ext>
              </a:extLst>
            </p:cNvPr>
            <p:cNvSpPr/>
            <p:nvPr/>
          </p:nvSpPr>
          <p:spPr>
            <a:xfrm>
              <a:off x="5867400" y="1761564"/>
              <a:ext cx="457200" cy="9950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2FA5A203-6701-996E-2071-1426A859B6EE}"/>
                </a:ext>
              </a:extLst>
            </p:cNvPr>
            <p:cNvSpPr/>
            <p:nvPr/>
          </p:nvSpPr>
          <p:spPr>
            <a:xfrm rot="3686647">
              <a:off x="6610345" y="1560437"/>
              <a:ext cx="150172" cy="1143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2128784-B281-2858-051C-EA79C0AA490D}"/>
                </a:ext>
              </a:extLst>
            </p:cNvPr>
            <p:cNvSpPr/>
            <p:nvPr/>
          </p:nvSpPr>
          <p:spPr>
            <a:xfrm>
              <a:off x="6530787" y="2028365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ECEE98C-F29C-41B0-7F64-555B2052D029}"/>
                </a:ext>
              </a:extLst>
            </p:cNvPr>
            <p:cNvSpPr/>
            <p:nvPr/>
          </p:nvSpPr>
          <p:spPr>
            <a:xfrm>
              <a:off x="6905279" y="1970631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6178D92-FADB-1F20-52DF-13BFA62AB352}"/>
              </a:ext>
            </a:extLst>
          </p:cNvPr>
          <p:cNvGrpSpPr/>
          <p:nvPr/>
        </p:nvGrpSpPr>
        <p:grpSpPr>
          <a:xfrm>
            <a:off x="5867400" y="5141467"/>
            <a:ext cx="1365029" cy="1016422"/>
            <a:chOff x="5867400" y="5141467"/>
            <a:chExt cx="1365029" cy="1016422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43C4A67-6FD7-CF5F-B6F0-E5D43F88428B}"/>
                </a:ext>
              </a:extLst>
            </p:cNvPr>
            <p:cNvSpPr/>
            <p:nvPr/>
          </p:nvSpPr>
          <p:spPr>
            <a:xfrm rot="3660000">
              <a:off x="6565996" y="4983117"/>
              <a:ext cx="235500" cy="1097366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011FB3-098C-B5BD-58AA-886286FBD3E9}"/>
                </a:ext>
              </a:extLst>
            </p:cNvPr>
            <p:cNvSpPr/>
            <p:nvPr/>
          </p:nvSpPr>
          <p:spPr>
            <a:xfrm>
              <a:off x="5867400" y="5162807"/>
              <a:ext cx="457200" cy="9950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9A54D2-4ED8-4C21-D6EA-0227E2288CE6}"/>
                </a:ext>
              </a:extLst>
            </p:cNvPr>
            <p:cNvSpPr/>
            <p:nvPr/>
          </p:nvSpPr>
          <p:spPr>
            <a:xfrm>
              <a:off x="6474831" y="5435223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C7EF43-687F-BFAE-7543-3803456BA3CA}"/>
                </a:ext>
              </a:extLst>
            </p:cNvPr>
            <p:cNvSpPr/>
            <p:nvPr/>
          </p:nvSpPr>
          <p:spPr>
            <a:xfrm>
              <a:off x="6849323" y="5452617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7191225-A140-93E6-C5EC-BFB27FA9549B}"/>
                </a:ext>
              </a:extLst>
            </p:cNvPr>
            <p:cNvSpPr/>
            <p:nvPr/>
          </p:nvSpPr>
          <p:spPr>
            <a:xfrm>
              <a:off x="7009623" y="5141467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154347-076D-E275-4808-FB105920BA95}"/>
              </a:ext>
            </a:extLst>
          </p:cNvPr>
          <p:cNvGrpSpPr/>
          <p:nvPr/>
        </p:nvGrpSpPr>
        <p:grpSpPr>
          <a:xfrm>
            <a:off x="8770861" y="3048341"/>
            <a:ext cx="2427928" cy="1427137"/>
            <a:chOff x="8770861" y="3048341"/>
            <a:chExt cx="2427928" cy="14271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EC85259-AB47-05DB-853C-C7ACE564229B}"/>
                </a:ext>
              </a:extLst>
            </p:cNvPr>
            <p:cNvSpPr/>
            <p:nvPr/>
          </p:nvSpPr>
          <p:spPr>
            <a:xfrm>
              <a:off x="8770861" y="3480396"/>
              <a:ext cx="457200" cy="9950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6DD110D-FBEE-8C82-0297-C85ACBE0D0E0}"/>
                </a:ext>
              </a:extLst>
            </p:cNvPr>
            <p:cNvSpPr/>
            <p:nvPr/>
          </p:nvSpPr>
          <p:spPr>
            <a:xfrm rot="3686647">
              <a:off x="9934616" y="2448565"/>
              <a:ext cx="250274" cy="227807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5F6B1F-06F7-10F2-BFCC-07B719F23023}"/>
                </a:ext>
              </a:extLst>
            </p:cNvPr>
            <p:cNvSpPr/>
            <p:nvPr/>
          </p:nvSpPr>
          <p:spPr>
            <a:xfrm>
              <a:off x="9456661" y="3717907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AB5-98A2-DDD1-D558-2FC1BAEAEA8C}"/>
                </a:ext>
              </a:extLst>
            </p:cNvPr>
            <p:cNvSpPr/>
            <p:nvPr/>
          </p:nvSpPr>
          <p:spPr>
            <a:xfrm>
              <a:off x="9831153" y="3735301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6F1785D-8DC8-5A01-653F-E925FE436493}"/>
                </a:ext>
              </a:extLst>
            </p:cNvPr>
            <p:cNvSpPr/>
            <p:nvPr/>
          </p:nvSpPr>
          <p:spPr>
            <a:xfrm>
              <a:off x="9999241" y="3417514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354043B-291B-2708-D62C-D43C00F7A630}"/>
                </a:ext>
              </a:extLst>
            </p:cNvPr>
            <p:cNvSpPr/>
            <p:nvPr/>
          </p:nvSpPr>
          <p:spPr>
            <a:xfrm>
              <a:off x="10434059" y="3395839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7FF68D-CBF0-30BA-89E4-936374D469E8}"/>
                </a:ext>
              </a:extLst>
            </p:cNvPr>
            <p:cNvSpPr/>
            <p:nvPr/>
          </p:nvSpPr>
          <p:spPr>
            <a:xfrm>
              <a:off x="10650315" y="3147615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8380D4-D62B-0D52-766F-A6CC1844053A}"/>
                </a:ext>
              </a:extLst>
            </p:cNvPr>
            <p:cNvSpPr/>
            <p:nvPr/>
          </p:nvSpPr>
          <p:spPr>
            <a:xfrm>
              <a:off x="10822925" y="3048341"/>
              <a:ext cx="190492" cy="1985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9C0B5D-50E6-647B-A4F0-ADEC7DD98260}"/>
              </a:ext>
            </a:extLst>
          </p:cNvPr>
          <p:cNvGrpSpPr/>
          <p:nvPr/>
        </p:nvGrpSpPr>
        <p:grpSpPr>
          <a:xfrm>
            <a:off x="8770861" y="4475162"/>
            <a:ext cx="2427928" cy="1670461"/>
            <a:chOff x="8770861" y="4475162"/>
            <a:chExt cx="2427928" cy="167046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07725DA-A2A5-2FA1-6528-673853C61086}"/>
                </a:ext>
              </a:extLst>
            </p:cNvPr>
            <p:cNvSpPr/>
            <p:nvPr/>
          </p:nvSpPr>
          <p:spPr>
            <a:xfrm>
              <a:off x="8770861" y="5150541"/>
              <a:ext cx="457200" cy="9950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61653D2-B7B5-8C5D-E041-B8A29B5DDCBC}"/>
                </a:ext>
              </a:extLst>
            </p:cNvPr>
            <p:cNvSpPr/>
            <p:nvPr/>
          </p:nvSpPr>
          <p:spPr>
            <a:xfrm rot="3686647">
              <a:off x="9934616" y="4118710"/>
              <a:ext cx="250274" cy="227807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058D00-E7CC-2F87-6794-0153E66E88F7}"/>
                </a:ext>
              </a:extLst>
            </p:cNvPr>
            <p:cNvSpPr/>
            <p:nvPr/>
          </p:nvSpPr>
          <p:spPr>
            <a:xfrm>
              <a:off x="9456661" y="5388052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D2BAE93-D097-D5A8-11AE-8B822798F25B}"/>
                </a:ext>
              </a:extLst>
            </p:cNvPr>
            <p:cNvSpPr/>
            <p:nvPr/>
          </p:nvSpPr>
          <p:spPr>
            <a:xfrm>
              <a:off x="9831153" y="5405446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0D7ED8B-C201-069C-62C8-0692D4D025B1}"/>
                </a:ext>
              </a:extLst>
            </p:cNvPr>
            <p:cNvSpPr/>
            <p:nvPr/>
          </p:nvSpPr>
          <p:spPr>
            <a:xfrm>
              <a:off x="9999241" y="5087659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280D93D8-AA72-514D-43DC-8B45D1F6B3E9}"/>
                </a:ext>
              </a:extLst>
            </p:cNvPr>
            <p:cNvSpPr/>
            <p:nvPr/>
          </p:nvSpPr>
          <p:spPr>
            <a:xfrm rot="8070834">
              <a:off x="10522362" y="4991630"/>
              <a:ext cx="113407" cy="41190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2AC3932-42E8-DDFF-889A-7878E3BD3C8D}"/>
                </a:ext>
              </a:extLst>
            </p:cNvPr>
            <p:cNvSpPr/>
            <p:nvPr/>
          </p:nvSpPr>
          <p:spPr>
            <a:xfrm>
              <a:off x="10822925" y="4718486"/>
              <a:ext cx="190492" cy="1985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6D68878-840D-C949-A0A2-23D5645993FF}"/>
                </a:ext>
              </a:extLst>
            </p:cNvPr>
            <p:cNvSpPr/>
            <p:nvPr/>
          </p:nvSpPr>
          <p:spPr>
            <a:xfrm>
              <a:off x="10434059" y="5065984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261662BC-4081-DB90-BF87-4CF4D821D6B3}"/>
                </a:ext>
              </a:extLst>
            </p:cNvPr>
            <p:cNvSpPr/>
            <p:nvPr/>
          </p:nvSpPr>
          <p:spPr>
            <a:xfrm rot="21186606">
              <a:off x="10621068" y="4475162"/>
              <a:ext cx="113407" cy="41190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FA17780-DFD0-D65F-115B-CE3B54CF4D64}"/>
                </a:ext>
              </a:extLst>
            </p:cNvPr>
            <p:cNvSpPr/>
            <p:nvPr/>
          </p:nvSpPr>
          <p:spPr>
            <a:xfrm>
              <a:off x="10650315" y="4817760"/>
              <a:ext cx="121024" cy="1154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Trapezoid 56">
            <a:extLst>
              <a:ext uri="{FF2B5EF4-FFF2-40B4-BE49-F238E27FC236}">
                <a16:creationId xmlns:a16="http://schemas.microsoft.com/office/drawing/2014/main" id="{5F03A45D-8668-D3DF-36AC-0D829B7A2AD1}"/>
              </a:ext>
            </a:extLst>
          </p:cNvPr>
          <p:cNvSpPr/>
          <p:nvPr/>
        </p:nvSpPr>
        <p:spPr>
          <a:xfrm rot="3660000">
            <a:off x="6570478" y="3293165"/>
            <a:ext cx="235500" cy="1097366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6CCEE9-1D7B-C9D8-EA16-B08B984396A8}"/>
              </a:ext>
            </a:extLst>
          </p:cNvPr>
          <p:cNvSpPr/>
          <p:nvPr/>
        </p:nvSpPr>
        <p:spPr>
          <a:xfrm>
            <a:off x="5871882" y="3472855"/>
            <a:ext cx="457200" cy="9950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8703B91B-715C-5899-1DD8-5325E4061C42}"/>
              </a:ext>
            </a:extLst>
          </p:cNvPr>
          <p:cNvSpPr/>
          <p:nvPr/>
        </p:nvSpPr>
        <p:spPr>
          <a:xfrm rot="294781">
            <a:off x="6492261" y="3468868"/>
            <a:ext cx="113407" cy="4119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C01C67E-328C-A5F8-D4A9-59AE408DB6CD}"/>
              </a:ext>
            </a:extLst>
          </p:cNvPr>
          <p:cNvSpPr/>
          <p:nvPr/>
        </p:nvSpPr>
        <p:spPr>
          <a:xfrm>
            <a:off x="6479313" y="3745271"/>
            <a:ext cx="121024" cy="11546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F809035C-BF18-0D86-D018-A9F22A8F1F7C}"/>
              </a:ext>
            </a:extLst>
          </p:cNvPr>
          <p:cNvSpPr/>
          <p:nvPr/>
        </p:nvSpPr>
        <p:spPr>
          <a:xfrm rot="6748779">
            <a:off x="6945695" y="3651214"/>
            <a:ext cx="113407" cy="4119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12B9D95-005E-BE29-F1B0-A3E117C9955E}"/>
              </a:ext>
            </a:extLst>
          </p:cNvPr>
          <p:cNvSpPr/>
          <p:nvPr/>
        </p:nvSpPr>
        <p:spPr>
          <a:xfrm>
            <a:off x="6853805" y="3762665"/>
            <a:ext cx="121024" cy="11546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13E85DD-9F22-1F43-E1A4-54135EC68DD5}"/>
              </a:ext>
            </a:extLst>
          </p:cNvPr>
          <p:cNvSpPr/>
          <p:nvPr/>
        </p:nvSpPr>
        <p:spPr>
          <a:xfrm rot="483536">
            <a:off x="7034137" y="3202024"/>
            <a:ext cx="113407" cy="4119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F9A983D-18BE-3BA1-4ECE-5451880A4CAE}"/>
              </a:ext>
            </a:extLst>
          </p:cNvPr>
          <p:cNvSpPr/>
          <p:nvPr/>
        </p:nvSpPr>
        <p:spPr>
          <a:xfrm>
            <a:off x="7014105" y="3451515"/>
            <a:ext cx="121024" cy="11546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51BF9F38-AF51-23C2-58BC-D4084E9D7D99}"/>
              </a:ext>
            </a:extLst>
          </p:cNvPr>
          <p:cNvSpPr/>
          <p:nvPr/>
        </p:nvSpPr>
        <p:spPr>
          <a:xfrm>
            <a:off x="7356047" y="2143833"/>
            <a:ext cx="1075742" cy="2462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B4219194-CBA0-FD2B-1498-1FBF5781D0A7}"/>
              </a:ext>
            </a:extLst>
          </p:cNvPr>
          <p:cNvSpPr/>
          <p:nvPr/>
        </p:nvSpPr>
        <p:spPr>
          <a:xfrm flipH="1">
            <a:off x="7359614" y="5578348"/>
            <a:ext cx="1075742" cy="2462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661859E-335B-C5DF-7DE3-4F5892BC059A}"/>
              </a:ext>
            </a:extLst>
          </p:cNvPr>
          <p:cNvSpPr/>
          <p:nvPr/>
        </p:nvSpPr>
        <p:spPr>
          <a:xfrm rot="5400000">
            <a:off x="9104959" y="2803918"/>
            <a:ext cx="246204" cy="6256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C888EC1B-0715-5F50-C250-A30DC5B9D856}"/>
              </a:ext>
            </a:extLst>
          </p:cNvPr>
          <p:cNvSpPr/>
          <p:nvPr/>
        </p:nvSpPr>
        <p:spPr>
          <a:xfrm rot="5400000">
            <a:off x="9104959" y="4517643"/>
            <a:ext cx="246204" cy="6256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264EDF98-A21B-22CF-0161-E05587AB4707}"/>
              </a:ext>
            </a:extLst>
          </p:cNvPr>
          <p:cNvSpPr/>
          <p:nvPr/>
        </p:nvSpPr>
        <p:spPr>
          <a:xfrm rot="15114624" flipV="1">
            <a:off x="6141529" y="2965697"/>
            <a:ext cx="572203" cy="36806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32490039-CF3F-3B4E-7283-D756633AF0E5}"/>
              </a:ext>
            </a:extLst>
          </p:cNvPr>
          <p:cNvSpPr/>
          <p:nvPr/>
        </p:nvSpPr>
        <p:spPr>
          <a:xfrm rot="16200000" flipV="1">
            <a:off x="6286293" y="4504482"/>
            <a:ext cx="246204" cy="6256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Content Placeholder 14">
            <a:extLst>
              <a:ext uri="{FF2B5EF4-FFF2-40B4-BE49-F238E27FC236}">
                <a16:creationId xmlns:a16="http://schemas.microsoft.com/office/drawing/2014/main" id="{065E6032-77DE-D0F6-73FE-4DBE51C05820}"/>
              </a:ext>
            </a:extLst>
          </p:cNvPr>
          <p:cNvSpPr txBox="1">
            <a:spLocks/>
          </p:cNvSpPr>
          <p:nvPr/>
        </p:nvSpPr>
        <p:spPr>
          <a:xfrm>
            <a:off x="7045594" y="1806723"/>
            <a:ext cx="1604887" cy="9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Allow to </a:t>
            </a:r>
          </a:p>
          <a:p>
            <a:pPr marL="0" indent="0" algn="ctr">
              <a:buNone/>
            </a:pPr>
            <a:r>
              <a:rPr lang="en-US" sz="1400" dirty="0"/>
              <a:t>grow out</a:t>
            </a:r>
            <a:endParaRPr lang="en-GB" sz="1400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A7E6E3F7-6A46-9765-7014-19DB8CA7A0D9}"/>
              </a:ext>
            </a:extLst>
          </p:cNvPr>
          <p:cNvSpPr txBox="1">
            <a:spLocks/>
          </p:cNvSpPr>
          <p:nvPr/>
        </p:nvSpPr>
        <p:spPr>
          <a:xfrm>
            <a:off x="9198916" y="2631203"/>
            <a:ext cx="1604887" cy="9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Pinch off tip</a:t>
            </a:r>
            <a:endParaRPr lang="en-GB" sz="1400" dirty="0"/>
          </a:p>
        </p:txBody>
      </p:sp>
      <p:sp>
        <p:nvSpPr>
          <p:cNvPr id="79" name="Content Placeholder 14">
            <a:extLst>
              <a:ext uri="{FF2B5EF4-FFF2-40B4-BE49-F238E27FC236}">
                <a16:creationId xmlns:a16="http://schemas.microsoft.com/office/drawing/2014/main" id="{A10B3F01-644F-3F9D-A387-604A8E1BD676}"/>
              </a:ext>
            </a:extLst>
          </p:cNvPr>
          <p:cNvSpPr txBox="1">
            <a:spLocks/>
          </p:cNvSpPr>
          <p:nvPr/>
        </p:nvSpPr>
        <p:spPr>
          <a:xfrm>
            <a:off x="9201234" y="4314619"/>
            <a:ext cx="1604887" cy="9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Wait for buds </a:t>
            </a:r>
            <a:br>
              <a:rPr lang="en-US" sz="1400" dirty="0"/>
            </a:br>
            <a:r>
              <a:rPr lang="en-US" sz="1400" dirty="0"/>
              <a:t>to burst</a:t>
            </a:r>
            <a:endParaRPr lang="en-GB" sz="1400" dirty="0"/>
          </a:p>
        </p:txBody>
      </p:sp>
      <p:sp>
        <p:nvSpPr>
          <p:cNvPr id="80" name="Content Placeholder 14">
            <a:extLst>
              <a:ext uri="{FF2B5EF4-FFF2-40B4-BE49-F238E27FC236}">
                <a16:creationId xmlns:a16="http://schemas.microsoft.com/office/drawing/2014/main" id="{264E6619-32A2-C390-84E1-4BD09AE15D5D}"/>
              </a:ext>
            </a:extLst>
          </p:cNvPr>
          <p:cNvSpPr txBox="1">
            <a:spLocks/>
          </p:cNvSpPr>
          <p:nvPr/>
        </p:nvSpPr>
        <p:spPr>
          <a:xfrm>
            <a:off x="7130647" y="5224885"/>
            <a:ext cx="1604887" cy="9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Cut back</a:t>
            </a:r>
          </a:p>
          <a:p>
            <a:pPr marL="0" indent="0" algn="ctr">
              <a:buNone/>
            </a:pPr>
            <a:r>
              <a:rPr lang="en-US" sz="1400" dirty="0"/>
              <a:t>to 3 nodes*</a:t>
            </a:r>
            <a:endParaRPr lang="en-GB" sz="1400" dirty="0"/>
          </a:p>
        </p:txBody>
      </p:sp>
      <p:sp>
        <p:nvSpPr>
          <p:cNvPr id="81" name="Content Placeholder 14">
            <a:extLst>
              <a:ext uri="{FF2B5EF4-FFF2-40B4-BE49-F238E27FC236}">
                <a16:creationId xmlns:a16="http://schemas.microsoft.com/office/drawing/2014/main" id="{CF0DA239-D19B-25F6-9390-D52107E4AAA9}"/>
              </a:ext>
            </a:extLst>
          </p:cNvPr>
          <p:cNvSpPr txBox="1">
            <a:spLocks/>
          </p:cNvSpPr>
          <p:nvPr/>
        </p:nvSpPr>
        <p:spPr>
          <a:xfrm>
            <a:off x="7349480" y="6315712"/>
            <a:ext cx="3738998" cy="53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* Or 2 nodes (4 buds) for opposite leaves</a:t>
            </a:r>
            <a:endParaRPr lang="en-GB" sz="1400" dirty="0"/>
          </a:p>
        </p:txBody>
      </p:sp>
      <p:sp>
        <p:nvSpPr>
          <p:cNvPr id="82" name="Content Placeholder 14">
            <a:extLst>
              <a:ext uri="{FF2B5EF4-FFF2-40B4-BE49-F238E27FC236}">
                <a16:creationId xmlns:a16="http://schemas.microsoft.com/office/drawing/2014/main" id="{4D6F98D3-5CF9-24AE-71BE-9E3D0A925433}"/>
              </a:ext>
            </a:extLst>
          </p:cNvPr>
          <p:cNvSpPr txBox="1">
            <a:spLocks/>
          </p:cNvSpPr>
          <p:nvPr/>
        </p:nvSpPr>
        <p:spPr>
          <a:xfrm>
            <a:off x="6408810" y="4344635"/>
            <a:ext cx="1604887" cy="9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Wait for buds </a:t>
            </a:r>
            <a:br>
              <a:rPr lang="en-US" sz="1400" dirty="0"/>
            </a:br>
            <a:r>
              <a:rPr lang="en-US" sz="1400" dirty="0"/>
              <a:t>to burst</a:t>
            </a:r>
            <a:endParaRPr lang="en-GB" sz="1400" dirty="0"/>
          </a:p>
        </p:txBody>
      </p:sp>
      <p:sp>
        <p:nvSpPr>
          <p:cNvPr id="83" name="Content Placeholder 14">
            <a:extLst>
              <a:ext uri="{FF2B5EF4-FFF2-40B4-BE49-F238E27FC236}">
                <a16:creationId xmlns:a16="http://schemas.microsoft.com/office/drawing/2014/main" id="{9B65DB14-3B75-A274-390E-9A5CF894C8E3}"/>
              </a:ext>
            </a:extLst>
          </p:cNvPr>
          <p:cNvSpPr txBox="1">
            <a:spLocks/>
          </p:cNvSpPr>
          <p:nvPr/>
        </p:nvSpPr>
        <p:spPr>
          <a:xfrm>
            <a:off x="5037282" y="2720196"/>
            <a:ext cx="1604887" cy="813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Repeat for </a:t>
            </a:r>
            <a:br>
              <a:rPr lang="en-US" sz="1400" dirty="0"/>
            </a:br>
            <a:r>
              <a:rPr lang="en-US" sz="1400" dirty="0"/>
              <a:t>each new </a:t>
            </a:r>
            <a:br>
              <a:rPr lang="en-US" sz="1400" dirty="0"/>
            </a:br>
            <a:r>
              <a:rPr lang="en-US" sz="1400" dirty="0"/>
              <a:t>branch</a:t>
            </a:r>
            <a:endParaRPr lang="en-GB" sz="1400" dirty="0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D23484D9-2AB4-0174-2E6C-0BD9858F0B5F}"/>
              </a:ext>
            </a:extLst>
          </p:cNvPr>
          <p:cNvSpPr/>
          <p:nvPr/>
        </p:nvSpPr>
        <p:spPr>
          <a:xfrm rot="13225306" flipV="1">
            <a:off x="6496457" y="2725949"/>
            <a:ext cx="618764" cy="36806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D4CE2FB9-7A0D-0FDF-2AC2-0CE916AAD796}"/>
              </a:ext>
            </a:extLst>
          </p:cNvPr>
          <p:cNvSpPr/>
          <p:nvPr/>
        </p:nvSpPr>
        <p:spPr>
          <a:xfrm rot="14797995" flipV="1">
            <a:off x="6163304" y="3082208"/>
            <a:ext cx="1063102" cy="36806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AC312D5-9CC8-A179-268C-FF3C9ED7853C}"/>
              </a:ext>
            </a:extLst>
          </p:cNvPr>
          <p:cNvSpPr/>
          <p:nvPr/>
        </p:nvSpPr>
        <p:spPr>
          <a:xfrm rot="20081247">
            <a:off x="6819175" y="3233777"/>
            <a:ext cx="483494" cy="35825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8920422-EAB3-B1A3-3348-1CDA732C13A8}"/>
              </a:ext>
            </a:extLst>
          </p:cNvPr>
          <p:cNvSpPr/>
          <p:nvPr/>
        </p:nvSpPr>
        <p:spPr>
          <a:xfrm rot="20081247">
            <a:off x="6277197" y="3499283"/>
            <a:ext cx="483494" cy="35825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CC621A3-39FF-CBC0-0731-7C36967DBEE8}"/>
              </a:ext>
            </a:extLst>
          </p:cNvPr>
          <p:cNvSpPr/>
          <p:nvPr/>
        </p:nvSpPr>
        <p:spPr>
          <a:xfrm rot="19631704">
            <a:off x="6765797" y="3705741"/>
            <a:ext cx="483494" cy="35825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4FE08CB-6B6B-3040-3C31-6212E444A9E1}"/>
              </a:ext>
            </a:extLst>
          </p:cNvPr>
          <p:cNvSpPr/>
          <p:nvPr/>
        </p:nvSpPr>
        <p:spPr>
          <a:xfrm>
            <a:off x="5276881" y="2086099"/>
            <a:ext cx="512168" cy="3635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166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Pruning Conifers</a:t>
            </a:r>
            <a:br>
              <a:rPr lang="en-US" dirty="0"/>
            </a:br>
            <a:r>
              <a:rPr lang="en-US" sz="2800" dirty="0"/>
              <a:t>Getting trickier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Needle-bearing / pine-like</a:t>
            </a:r>
          </a:p>
          <a:p>
            <a:r>
              <a:rPr lang="en-US" dirty="0"/>
              <a:t>Preconditions</a:t>
            </a:r>
          </a:p>
          <a:p>
            <a:pPr lvl="1"/>
            <a:r>
              <a:rPr lang="en-US" dirty="0"/>
              <a:t>Back-buds weakly from old growth</a:t>
            </a:r>
          </a:p>
          <a:p>
            <a:pPr lvl="1"/>
            <a:r>
              <a:rPr lang="en-US" dirty="0"/>
              <a:t>One or more needles per bundle</a:t>
            </a:r>
          </a:p>
          <a:p>
            <a:r>
              <a:rPr lang="en-US" dirty="0"/>
              <a:t>Philosophy</a:t>
            </a:r>
          </a:p>
          <a:p>
            <a:pPr lvl="1"/>
            <a:r>
              <a:rPr lang="en-US" dirty="0"/>
              <a:t>Green growth should form “pads”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BFBB90-DDAE-79A6-D392-7FC836D68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C5F3B2-DCE9-5EE0-A4F0-97840663A1C3}"/>
              </a:ext>
            </a:extLst>
          </p:cNvPr>
          <p:cNvSpPr/>
          <p:nvPr/>
        </p:nvSpPr>
        <p:spPr>
          <a:xfrm>
            <a:off x="7070912" y="441846"/>
            <a:ext cx="3966882" cy="58265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446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Wiring</a:t>
            </a:r>
            <a:br>
              <a:rPr lang="en-US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96035"/>
            <a:ext cx="10107207" cy="46123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34E59-888B-CC22-BC81-8364F9DF70EF}"/>
              </a:ext>
            </a:extLst>
          </p:cNvPr>
          <p:cNvSpPr/>
          <p:nvPr/>
        </p:nvSpPr>
        <p:spPr>
          <a:xfrm>
            <a:off x="7070912" y="441846"/>
            <a:ext cx="3966882" cy="58265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05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Learning Outcomes</a:t>
            </a:r>
            <a:br>
              <a:rPr lang="en-US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96035"/>
            <a:ext cx="10107207" cy="4612342"/>
          </a:xfrm>
        </p:spPr>
        <p:txBody>
          <a:bodyPr/>
          <a:lstStyle/>
          <a:p>
            <a:r>
              <a:rPr lang="en-US" dirty="0"/>
              <a:t>Understand at a high level how a bonsai is produced</a:t>
            </a:r>
          </a:p>
          <a:p>
            <a:r>
              <a:rPr lang="en-US" dirty="0"/>
              <a:t>Understand at a high level what distinguishes good and bad bonsai</a:t>
            </a:r>
          </a:p>
          <a:p>
            <a:r>
              <a:rPr lang="en-US" dirty="0"/>
              <a:t>Know how to maintain a bonsai on a day-to-day basis</a:t>
            </a:r>
          </a:p>
          <a:p>
            <a:r>
              <a:rPr lang="en-US" dirty="0"/>
              <a:t>Experience the key activities of re-potting, pruning and wiring</a:t>
            </a:r>
          </a:p>
          <a:p>
            <a:r>
              <a:rPr lang="en-GB" dirty="0"/>
              <a:t>Be aware of inexpensive options for further learning and practice</a:t>
            </a:r>
          </a:p>
        </p:txBody>
      </p:sp>
    </p:spTree>
    <p:extLst>
      <p:ext uri="{BB962C8B-B14F-4D97-AF65-F5344CB8AC3E}">
        <p14:creationId xmlns:p14="http://schemas.microsoft.com/office/powerpoint/2010/main" val="1789852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73B0-7B73-B186-D32F-E842E8D32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Attending!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18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H1</a:t>
            </a:r>
            <a:br>
              <a:rPr lang="en-US" dirty="0"/>
            </a:br>
            <a:r>
              <a:rPr lang="en-US" sz="2800" dirty="0"/>
              <a:t>H2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96035"/>
            <a:ext cx="10107207" cy="461234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464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73B0-7B73-B186-D32F-E842E8D32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01545-C12C-62BA-6D39-B5D9034B4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/>
              <a:t>Miscellaneous Technical Notes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876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Woody Plants: A Family Tree</a:t>
            </a:r>
            <a:br>
              <a:rPr lang="en-US" dirty="0"/>
            </a:br>
            <a:r>
              <a:rPr lang="en-US" sz="2800" dirty="0"/>
              <a:t>Evolution From A Bonsai Pruner’s Perspective</a:t>
            </a:r>
            <a:endParaRPr lang="en-GB" sz="2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9CFC36-B3E1-FA68-A6A7-39DA7E0786A2}"/>
              </a:ext>
            </a:extLst>
          </p:cNvPr>
          <p:cNvSpPr txBox="1">
            <a:spLocks/>
          </p:cNvSpPr>
          <p:nvPr/>
        </p:nvSpPr>
        <p:spPr>
          <a:xfrm>
            <a:off x="4751791" y="1761564"/>
            <a:ext cx="2108437" cy="66787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Vascular </a:t>
            </a:r>
            <a:br>
              <a:rPr lang="en-US" dirty="0"/>
            </a:br>
            <a:r>
              <a:rPr lang="en-US" dirty="0"/>
              <a:t>plants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BE33B3-EDE4-11C0-6A9C-CFCB368C95BB}"/>
              </a:ext>
            </a:extLst>
          </p:cNvPr>
          <p:cNvSpPr txBox="1">
            <a:spLocks/>
          </p:cNvSpPr>
          <p:nvPr/>
        </p:nvSpPr>
        <p:spPr>
          <a:xfrm>
            <a:off x="2201332" y="2290481"/>
            <a:ext cx="2108437" cy="66787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Gymnosperms</a:t>
            </a:r>
            <a:br>
              <a:rPr lang="en-US" sz="1600" dirty="0"/>
            </a:br>
            <a:r>
              <a:rPr lang="en-US" sz="1600" dirty="0"/>
              <a:t>(“Naked Seed”)</a:t>
            </a:r>
            <a:endParaRPr lang="en-GB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EDCAB2-FB4E-4B5D-8C55-C3E5B495EDA9}"/>
              </a:ext>
            </a:extLst>
          </p:cNvPr>
          <p:cNvSpPr txBox="1">
            <a:spLocks/>
          </p:cNvSpPr>
          <p:nvPr/>
        </p:nvSpPr>
        <p:spPr>
          <a:xfrm>
            <a:off x="7425528" y="2290480"/>
            <a:ext cx="2108437" cy="66787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Angiosperms</a:t>
            </a:r>
            <a:br>
              <a:rPr lang="en-US" sz="1600" dirty="0"/>
            </a:br>
            <a:r>
              <a:rPr lang="en-US" sz="1600" dirty="0"/>
              <a:t>(“Covered Seed”)</a:t>
            </a:r>
            <a:endParaRPr lang="en-GB" sz="1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9D86FF-8B39-5FB5-E7F4-7319279534A6}"/>
              </a:ext>
            </a:extLst>
          </p:cNvPr>
          <p:cNvSpPr txBox="1">
            <a:spLocks/>
          </p:cNvSpPr>
          <p:nvPr/>
        </p:nvSpPr>
        <p:spPr>
          <a:xfrm>
            <a:off x="289099" y="2655793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Gingko</a:t>
            </a:r>
            <a:endParaRPr lang="en-GB" sz="1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94FF14-6263-6A1F-5B7C-A3CF0ED65A7D}"/>
              </a:ext>
            </a:extLst>
          </p:cNvPr>
          <p:cNvSpPr txBox="1">
            <a:spLocks/>
          </p:cNvSpPr>
          <p:nvPr/>
        </p:nvSpPr>
        <p:spPr>
          <a:xfrm>
            <a:off x="1018608" y="3316941"/>
            <a:ext cx="2108437" cy="66787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Pinaceae</a:t>
            </a:r>
            <a:br>
              <a:rPr lang="en-US" sz="1400" dirty="0"/>
            </a:br>
            <a:r>
              <a:rPr lang="en-US" sz="1400" dirty="0"/>
              <a:t>(“Pine-like conifers”)</a:t>
            </a:r>
            <a:endParaRPr lang="en-GB" sz="1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3E1E2A7-A523-0F98-9873-E195B81A3493}"/>
              </a:ext>
            </a:extLst>
          </p:cNvPr>
          <p:cNvSpPr txBox="1">
            <a:spLocks/>
          </p:cNvSpPr>
          <p:nvPr/>
        </p:nvSpPr>
        <p:spPr>
          <a:xfrm>
            <a:off x="3278594" y="3316940"/>
            <a:ext cx="2108437" cy="66787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Cupressaceae</a:t>
            </a:r>
            <a:br>
              <a:rPr lang="en-US" sz="1400" dirty="0"/>
            </a:br>
            <a:r>
              <a:rPr lang="en-US" sz="1400" dirty="0"/>
              <a:t>(“Cypress-like conifers”)</a:t>
            </a:r>
            <a:endParaRPr lang="en-GB" sz="1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3567C57-15B7-C14A-A7B4-C36937498B3C}"/>
              </a:ext>
            </a:extLst>
          </p:cNvPr>
          <p:cNvSpPr txBox="1">
            <a:spLocks/>
          </p:cNvSpPr>
          <p:nvPr/>
        </p:nvSpPr>
        <p:spPr>
          <a:xfrm>
            <a:off x="398574" y="4421840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Pine</a:t>
            </a:r>
            <a:endParaRPr lang="en-GB" sz="1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9B1FE1F-8001-4017-CF88-8B85090F4DF4}"/>
              </a:ext>
            </a:extLst>
          </p:cNvPr>
          <p:cNvSpPr txBox="1">
            <a:spLocks/>
          </p:cNvSpPr>
          <p:nvPr/>
        </p:nvSpPr>
        <p:spPr>
          <a:xfrm>
            <a:off x="398574" y="4964207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Spruce</a:t>
            </a:r>
            <a:endParaRPr lang="en-GB" sz="1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B15C15-F0C2-1670-96C3-1489B2CB8627}"/>
              </a:ext>
            </a:extLst>
          </p:cNvPr>
          <p:cNvSpPr txBox="1">
            <a:spLocks/>
          </p:cNvSpPr>
          <p:nvPr/>
        </p:nvSpPr>
        <p:spPr>
          <a:xfrm>
            <a:off x="398573" y="5506574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“True” Cedar</a:t>
            </a:r>
            <a:endParaRPr lang="en-GB" sz="1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110546D-A3A2-8103-BB05-674571BF62EE}"/>
              </a:ext>
            </a:extLst>
          </p:cNvPr>
          <p:cNvSpPr txBox="1">
            <a:spLocks/>
          </p:cNvSpPr>
          <p:nvPr/>
        </p:nvSpPr>
        <p:spPr>
          <a:xfrm>
            <a:off x="413918" y="6048941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Larch</a:t>
            </a:r>
            <a:endParaRPr lang="en-GB" sz="1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AE75923-DBA1-A84B-83C3-332670AD3489}"/>
              </a:ext>
            </a:extLst>
          </p:cNvPr>
          <p:cNvSpPr txBox="1">
            <a:spLocks/>
          </p:cNvSpPr>
          <p:nvPr/>
        </p:nvSpPr>
        <p:spPr>
          <a:xfrm>
            <a:off x="2597949" y="4421839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Yew</a:t>
            </a:r>
            <a:endParaRPr lang="en-GB" sz="1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90F190A-1C10-1694-E7CB-D3AAF75A2B0F}"/>
              </a:ext>
            </a:extLst>
          </p:cNvPr>
          <p:cNvSpPr txBox="1">
            <a:spLocks/>
          </p:cNvSpPr>
          <p:nvPr/>
        </p:nvSpPr>
        <p:spPr>
          <a:xfrm>
            <a:off x="2597948" y="4961964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Redwood</a:t>
            </a:r>
            <a:endParaRPr lang="en-GB" sz="1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BF95CEF-485A-F165-3C72-6622710A9CCC}"/>
              </a:ext>
            </a:extLst>
          </p:cNvPr>
          <p:cNvSpPr txBox="1">
            <a:spLocks/>
          </p:cNvSpPr>
          <p:nvPr/>
        </p:nvSpPr>
        <p:spPr>
          <a:xfrm>
            <a:off x="2596880" y="5502088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err="1"/>
              <a:t>Sugi</a:t>
            </a:r>
            <a:endParaRPr lang="en-GB" sz="14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F5605E-4DE0-8379-68D4-28940F1158AB}"/>
              </a:ext>
            </a:extLst>
          </p:cNvPr>
          <p:cNvSpPr txBox="1">
            <a:spLocks/>
          </p:cNvSpPr>
          <p:nvPr/>
        </p:nvSpPr>
        <p:spPr>
          <a:xfrm>
            <a:off x="4698704" y="4959721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Juniper</a:t>
            </a:r>
            <a:endParaRPr lang="en-GB" sz="14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53CBD0A-9AFB-1CE7-A427-5116CA93F7B3}"/>
              </a:ext>
            </a:extLst>
          </p:cNvPr>
          <p:cNvSpPr txBox="1">
            <a:spLocks/>
          </p:cNvSpPr>
          <p:nvPr/>
        </p:nvSpPr>
        <p:spPr>
          <a:xfrm>
            <a:off x="4698704" y="4421840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“True” Cypress</a:t>
            </a:r>
            <a:endParaRPr lang="en-GB" sz="14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937CCB3-0BA5-683C-E59F-855B6E266062}"/>
              </a:ext>
            </a:extLst>
          </p:cNvPr>
          <p:cNvCxnSpPr>
            <a:stCxn id="6" idx="2"/>
            <a:endCxn id="9" idx="3"/>
          </p:cNvCxnSpPr>
          <p:nvPr/>
        </p:nvCxnSpPr>
        <p:spPr>
          <a:xfrm rot="5400000">
            <a:off x="4960399" y="1778806"/>
            <a:ext cx="194982" cy="14962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8ADDD6E-CA31-A91B-867F-E0049BDE6D23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6518279" y="1717166"/>
            <a:ext cx="194981" cy="16195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B834478-9F29-B67B-5A14-FAD11A11B939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1643602" y="4198803"/>
            <a:ext cx="643216" cy="21523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817AD68-1062-4769-A620-77625F83E4B2}"/>
              </a:ext>
            </a:extLst>
          </p:cNvPr>
          <p:cNvCxnSpPr>
            <a:cxnSpLocks/>
            <a:stCxn id="12" idx="2"/>
            <a:endCxn id="16" idx="3"/>
          </p:cNvCxnSpPr>
          <p:nvPr/>
        </p:nvCxnSpPr>
        <p:spPr>
          <a:xfrm rot="5400000">
            <a:off x="1372419" y="4469986"/>
            <a:ext cx="1185583" cy="21523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031E82B-9FB7-69DA-870E-469141B20FB5}"/>
              </a:ext>
            </a:extLst>
          </p:cNvPr>
          <p:cNvCxnSpPr>
            <a:cxnSpLocks/>
            <a:stCxn id="12" idx="2"/>
            <a:endCxn id="17" idx="3"/>
          </p:cNvCxnSpPr>
          <p:nvPr/>
        </p:nvCxnSpPr>
        <p:spPr>
          <a:xfrm rot="5400000">
            <a:off x="1101235" y="4741170"/>
            <a:ext cx="1727950" cy="21523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CF5CF8F-53FB-3C8E-7518-4E4DB943D906}"/>
              </a:ext>
            </a:extLst>
          </p:cNvPr>
          <p:cNvCxnSpPr>
            <a:cxnSpLocks/>
            <a:stCxn id="12" idx="2"/>
            <a:endCxn id="18" idx="3"/>
          </p:cNvCxnSpPr>
          <p:nvPr/>
        </p:nvCxnSpPr>
        <p:spPr>
          <a:xfrm rot="5400000">
            <a:off x="837724" y="5020025"/>
            <a:ext cx="2270317" cy="1998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4A64A32-3332-8A38-BDE8-0C9ED575C55D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rot="5400000">
            <a:off x="3611622" y="3700648"/>
            <a:ext cx="437028" cy="100535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6591E45-518C-E4C4-FFB0-82C104F2FE4D}"/>
              </a:ext>
            </a:extLst>
          </p:cNvPr>
          <p:cNvCxnSpPr>
            <a:cxnSpLocks/>
            <a:stCxn id="13" idx="2"/>
            <a:endCxn id="20" idx="3"/>
          </p:cNvCxnSpPr>
          <p:nvPr/>
        </p:nvCxnSpPr>
        <p:spPr>
          <a:xfrm rot="5400000">
            <a:off x="3603220" y="4438558"/>
            <a:ext cx="1183341" cy="275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40F6F18-F303-BE50-AAD3-E2EE08F402EF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3332624" y="4708086"/>
            <a:ext cx="1723465" cy="2769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CCE68D1-3EF1-41DC-6713-578F7D7568F7}"/>
              </a:ext>
            </a:extLst>
          </p:cNvPr>
          <p:cNvCxnSpPr>
            <a:cxnSpLocks/>
            <a:stCxn id="13" idx="2"/>
            <a:endCxn id="22" idx="1"/>
          </p:cNvCxnSpPr>
          <p:nvPr/>
        </p:nvCxnSpPr>
        <p:spPr>
          <a:xfrm rot="16200000" flipH="1">
            <a:off x="3925209" y="4392414"/>
            <a:ext cx="1181098" cy="36589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71B95999-49C1-758E-26B8-A30DEBD83176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1748118" y="2624417"/>
            <a:ext cx="453214" cy="2375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6719EAA-0F05-3F97-0DCD-4F7C69B2C885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2484895" y="2546284"/>
            <a:ext cx="358589" cy="118272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D8613F1-3DB9-7C87-342C-35118F92854F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3614888" y="2599015"/>
            <a:ext cx="358588" cy="107726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6ECF587-E6B9-3CA6-780C-C49484881D1A}"/>
              </a:ext>
            </a:extLst>
          </p:cNvPr>
          <p:cNvSpPr txBox="1">
            <a:spLocks/>
          </p:cNvSpPr>
          <p:nvPr/>
        </p:nvSpPr>
        <p:spPr>
          <a:xfrm>
            <a:off x="4695154" y="5499845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“False” Cedar</a:t>
            </a:r>
            <a:endParaRPr lang="en-GB" sz="1400" dirty="0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A2EB879-2706-46D1-783A-7D6C34F3B036}"/>
              </a:ext>
            </a:extLst>
          </p:cNvPr>
          <p:cNvCxnSpPr>
            <a:cxnSpLocks/>
            <a:stCxn id="23" idx="1"/>
            <a:endCxn id="67" idx="1"/>
          </p:cNvCxnSpPr>
          <p:nvPr/>
        </p:nvCxnSpPr>
        <p:spPr>
          <a:xfrm rot="10800000" flipV="1">
            <a:off x="4695154" y="4628027"/>
            <a:ext cx="3550" cy="1078005"/>
          </a:xfrm>
          <a:prstGeom prst="bentConnector3">
            <a:avLst>
              <a:gd name="adj1" fmla="val 5024282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0DDEE4E0-3C2C-A6A5-661E-B991470BD3CF}"/>
              </a:ext>
            </a:extLst>
          </p:cNvPr>
          <p:cNvSpPr txBox="1">
            <a:spLocks/>
          </p:cNvSpPr>
          <p:nvPr/>
        </p:nvSpPr>
        <p:spPr>
          <a:xfrm>
            <a:off x="6700288" y="3312758"/>
            <a:ext cx="2108437" cy="66787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err="1"/>
              <a:t>Asterids</a:t>
            </a:r>
            <a:endParaRPr lang="en-GB" sz="1400" dirty="0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69DC1840-B99A-508B-4856-050EF258AE8F}"/>
              </a:ext>
            </a:extLst>
          </p:cNvPr>
          <p:cNvSpPr txBox="1">
            <a:spLocks/>
          </p:cNvSpPr>
          <p:nvPr/>
        </p:nvSpPr>
        <p:spPr>
          <a:xfrm>
            <a:off x="9170232" y="3312757"/>
            <a:ext cx="2108437" cy="66787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err="1"/>
              <a:t>Rosids</a:t>
            </a:r>
            <a:endParaRPr lang="en-GB" sz="14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DB52DA43-42B5-0DEA-9A88-D87324F06DB2}"/>
              </a:ext>
            </a:extLst>
          </p:cNvPr>
          <p:cNvSpPr txBox="1">
            <a:spLocks/>
          </p:cNvSpPr>
          <p:nvPr/>
        </p:nvSpPr>
        <p:spPr>
          <a:xfrm>
            <a:off x="9949120" y="2233333"/>
            <a:ext cx="2108437" cy="66787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Magnoliids</a:t>
            </a:r>
            <a:endParaRPr lang="en-GB" sz="1400" dirty="0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C9CCD02-DD98-6FC1-B6FB-E2FFD9F65CE2}"/>
              </a:ext>
            </a:extLst>
          </p:cNvPr>
          <p:cNvCxnSpPr>
            <a:cxnSpLocks/>
            <a:stCxn id="10" idx="2"/>
            <a:endCxn id="71" idx="0"/>
          </p:cNvCxnSpPr>
          <p:nvPr/>
        </p:nvCxnSpPr>
        <p:spPr>
          <a:xfrm rot="5400000">
            <a:off x="7939924" y="2772934"/>
            <a:ext cx="354407" cy="72524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F81D29A-72A2-0163-7E3A-3082FCD76234}"/>
              </a:ext>
            </a:extLst>
          </p:cNvPr>
          <p:cNvCxnSpPr>
            <a:cxnSpLocks/>
            <a:stCxn id="10" idx="3"/>
            <a:endCxn id="73" idx="1"/>
          </p:cNvCxnSpPr>
          <p:nvPr/>
        </p:nvCxnSpPr>
        <p:spPr>
          <a:xfrm flipV="1">
            <a:off x="9533965" y="2567269"/>
            <a:ext cx="415155" cy="57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C95A3B90-D277-3059-62CA-583B9A43E51F}"/>
              </a:ext>
            </a:extLst>
          </p:cNvPr>
          <p:cNvCxnSpPr>
            <a:cxnSpLocks/>
            <a:stCxn id="10" idx="2"/>
            <a:endCxn id="72" idx="0"/>
          </p:cNvCxnSpPr>
          <p:nvPr/>
        </p:nvCxnSpPr>
        <p:spPr>
          <a:xfrm rot="16200000" flipH="1">
            <a:off x="9174896" y="2263202"/>
            <a:ext cx="354406" cy="174470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C78D1030-0F90-A018-57E7-F6D0FB225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8051" y="114561"/>
            <a:ext cx="2404850" cy="184897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Prune as:</a:t>
            </a:r>
          </a:p>
          <a:p>
            <a:pPr marL="457200" lvl="1" indent="0">
              <a:buNone/>
            </a:pPr>
            <a:r>
              <a:rPr lang="en-US" sz="1400" dirty="0"/>
              <a:t>Broadleaf</a:t>
            </a:r>
          </a:p>
          <a:p>
            <a:pPr marL="457200" lvl="1" indent="0">
              <a:buNone/>
            </a:pPr>
            <a:r>
              <a:rPr lang="en-US" sz="1400" dirty="0" err="1"/>
              <a:t>Needley</a:t>
            </a:r>
            <a:r>
              <a:rPr lang="en-US" sz="1400" dirty="0"/>
              <a:t> conifer</a:t>
            </a:r>
          </a:p>
          <a:p>
            <a:pPr marL="457200" lvl="1" indent="0">
              <a:buNone/>
            </a:pPr>
            <a:r>
              <a:rPr lang="en-US" sz="1400" dirty="0"/>
              <a:t>Spiky / scaly conifer</a:t>
            </a:r>
          </a:p>
          <a:p>
            <a:pPr marL="457200" lvl="1" indent="0">
              <a:buNone/>
            </a:pPr>
            <a:r>
              <a:rPr lang="en-US" sz="1400" dirty="0"/>
              <a:t>Special case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B920890-DF44-8284-1735-0ADC183281E5}"/>
              </a:ext>
            </a:extLst>
          </p:cNvPr>
          <p:cNvSpPr/>
          <p:nvPr/>
        </p:nvSpPr>
        <p:spPr>
          <a:xfrm>
            <a:off x="9667002" y="488901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  <a:endParaRPr lang="en-GB" sz="14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48FC26D-195E-FFD7-1CF7-49617DFEDFB5}"/>
              </a:ext>
            </a:extLst>
          </p:cNvPr>
          <p:cNvSpPr/>
          <p:nvPr/>
        </p:nvSpPr>
        <p:spPr>
          <a:xfrm>
            <a:off x="9667002" y="818293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endParaRPr lang="en-GB" sz="14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544266B-F319-6379-E355-5AB62FC6E111}"/>
              </a:ext>
            </a:extLst>
          </p:cNvPr>
          <p:cNvSpPr/>
          <p:nvPr/>
        </p:nvSpPr>
        <p:spPr>
          <a:xfrm>
            <a:off x="9667002" y="1169044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</a:t>
            </a:r>
            <a:endParaRPr lang="en-GB" sz="14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162DFE-5965-5454-C23C-F5AECA769F19}"/>
              </a:ext>
            </a:extLst>
          </p:cNvPr>
          <p:cNvSpPr/>
          <p:nvPr/>
        </p:nvSpPr>
        <p:spPr>
          <a:xfrm>
            <a:off x="206132" y="2525801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!</a:t>
            </a:r>
            <a:endParaRPr lang="en-GB" sz="1400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1C134F6-A111-A771-68E4-B84036461F98}"/>
              </a:ext>
            </a:extLst>
          </p:cNvPr>
          <p:cNvSpPr/>
          <p:nvPr/>
        </p:nvSpPr>
        <p:spPr>
          <a:xfrm>
            <a:off x="11137213" y="3183369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  <a:endParaRPr lang="en-GB" sz="14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B5A115F-47AE-85F1-7F1E-12930F457BA8}"/>
              </a:ext>
            </a:extLst>
          </p:cNvPr>
          <p:cNvSpPr/>
          <p:nvPr/>
        </p:nvSpPr>
        <p:spPr>
          <a:xfrm>
            <a:off x="9856657" y="2106915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  <a:endParaRPr lang="en-GB" sz="14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199D31C-AFD9-D3F1-E2DE-71DE739CFB25}"/>
              </a:ext>
            </a:extLst>
          </p:cNvPr>
          <p:cNvSpPr/>
          <p:nvPr/>
        </p:nvSpPr>
        <p:spPr>
          <a:xfrm>
            <a:off x="8631297" y="3201296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  <a:endParaRPr lang="en-GB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8D153F3-FF10-6BC0-0F91-7C42FF778717}"/>
              </a:ext>
            </a:extLst>
          </p:cNvPr>
          <p:cNvSpPr/>
          <p:nvPr/>
        </p:nvSpPr>
        <p:spPr>
          <a:xfrm>
            <a:off x="263040" y="4294624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endParaRPr lang="en-GB" sz="14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D6BA309-EDE3-1BAA-551F-84763D0240D7}"/>
              </a:ext>
            </a:extLst>
          </p:cNvPr>
          <p:cNvSpPr/>
          <p:nvPr/>
        </p:nvSpPr>
        <p:spPr>
          <a:xfrm>
            <a:off x="249841" y="4874033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endParaRPr lang="en-GB" sz="14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E25757A-9B98-1D6A-D33C-2F85460ED8A9}"/>
              </a:ext>
            </a:extLst>
          </p:cNvPr>
          <p:cNvSpPr/>
          <p:nvPr/>
        </p:nvSpPr>
        <p:spPr>
          <a:xfrm>
            <a:off x="278918" y="5409672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endParaRPr lang="en-GB" sz="1400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476C9E2-319F-E22F-802D-B46D4B2F078D}"/>
              </a:ext>
            </a:extLst>
          </p:cNvPr>
          <p:cNvSpPr/>
          <p:nvPr/>
        </p:nvSpPr>
        <p:spPr>
          <a:xfrm>
            <a:off x="289099" y="5951509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endParaRPr lang="en-GB" sz="1400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DC598AB-94F2-ACF8-9ED6-4EC360DDF1E2}"/>
              </a:ext>
            </a:extLst>
          </p:cNvPr>
          <p:cNvSpPr/>
          <p:nvPr/>
        </p:nvSpPr>
        <p:spPr>
          <a:xfrm>
            <a:off x="2426562" y="4294624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!</a:t>
            </a:r>
            <a:endParaRPr lang="en-GB" sz="1400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28EFB2A-E36E-568B-CB49-7A0DCFD95EA2}"/>
              </a:ext>
            </a:extLst>
          </p:cNvPr>
          <p:cNvSpPr/>
          <p:nvPr/>
        </p:nvSpPr>
        <p:spPr>
          <a:xfrm>
            <a:off x="6049685" y="4302673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</a:t>
            </a:r>
            <a:endParaRPr lang="en-GB" sz="14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D092CDD-483E-F126-3EEF-82024A5B1E9D}"/>
              </a:ext>
            </a:extLst>
          </p:cNvPr>
          <p:cNvSpPr/>
          <p:nvPr/>
        </p:nvSpPr>
        <p:spPr>
          <a:xfrm>
            <a:off x="6011555" y="4910649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</a:t>
            </a:r>
            <a:endParaRPr lang="en-GB" sz="14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FC73CBA-D8A1-EB4F-5ECA-93CBEF1AE0F6}"/>
              </a:ext>
            </a:extLst>
          </p:cNvPr>
          <p:cNvSpPr/>
          <p:nvPr/>
        </p:nvSpPr>
        <p:spPr>
          <a:xfrm>
            <a:off x="5996851" y="5414920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</a:t>
            </a:r>
            <a:endParaRPr lang="en-GB" sz="14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30A8DFB-BA59-87EF-DD39-F51FFD50B1AC}"/>
              </a:ext>
            </a:extLst>
          </p:cNvPr>
          <p:cNvSpPr/>
          <p:nvPr/>
        </p:nvSpPr>
        <p:spPr>
          <a:xfrm>
            <a:off x="2426562" y="4874585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  <a:endParaRPr lang="en-GB" sz="1400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2FA829A-19FE-F6CE-F72D-E38A8F882134}"/>
              </a:ext>
            </a:extLst>
          </p:cNvPr>
          <p:cNvSpPr/>
          <p:nvPr/>
        </p:nvSpPr>
        <p:spPr>
          <a:xfrm>
            <a:off x="2413584" y="5417163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</a:t>
            </a:r>
            <a:endParaRPr lang="en-GB" sz="140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F1D7217-6D7C-5ECA-AA92-4E546086CBB3}"/>
              </a:ext>
            </a:extLst>
          </p:cNvPr>
          <p:cNvSpPr/>
          <p:nvPr/>
        </p:nvSpPr>
        <p:spPr>
          <a:xfrm>
            <a:off x="9669542" y="1523163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!</a:t>
            </a:r>
            <a:endParaRPr lang="en-GB" sz="1400" dirty="0"/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6A0B49CB-379A-12BD-6B96-377039B7E00B}"/>
              </a:ext>
            </a:extLst>
          </p:cNvPr>
          <p:cNvSpPr txBox="1">
            <a:spLocks/>
          </p:cNvSpPr>
          <p:nvPr/>
        </p:nvSpPr>
        <p:spPr>
          <a:xfrm>
            <a:off x="6595573" y="4422958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Ash</a:t>
            </a:r>
            <a:endParaRPr lang="en-GB" sz="1400" dirty="0"/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AF78E1B9-2672-184F-8164-5A0F9EAC8239}"/>
              </a:ext>
            </a:extLst>
          </p:cNvPr>
          <p:cNvSpPr txBox="1">
            <a:spLocks/>
          </p:cNvSpPr>
          <p:nvPr/>
        </p:nvSpPr>
        <p:spPr>
          <a:xfrm>
            <a:off x="6589309" y="4974462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Elder</a:t>
            </a:r>
            <a:endParaRPr lang="en-GB" sz="1400" dirty="0"/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94E394B5-AB30-6E20-166F-85C6B0F54359}"/>
              </a:ext>
            </a:extLst>
          </p:cNvPr>
          <p:cNvSpPr txBox="1">
            <a:spLocks/>
          </p:cNvSpPr>
          <p:nvPr/>
        </p:nvSpPr>
        <p:spPr>
          <a:xfrm>
            <a:off x="10571715" y="4421838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Oak</a:t>
            </a:r>
            <a:endParaRPr lang="en-GB" sz="1400" dirty="0"/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384469BA-51F4-5E1B-BD53-03C70682860B}"/>
              </a:ext>
            </a:extLst>
          </p:cNvPr>
          <p:cNvSpPr txBox="1">
            <a:spLocks/>
          </p:cNvSpPr>
          <p:nvPr/>
        </p:nvSpPr>
        <p:spPr>
          <a:xfrm>
            <a:off x="10571715" y="4974462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Maple</a:t>
            </a:r>
            <a:endParaRPr lang="en-GB" sz="1400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ACF38C7D-DB28-7885-C758-38E27A2C3D13}"/>
              </a:ext>
            </a:extLst>
          </p:cNvPr>
          <p:cNvSpPr txBox="1">
            <a:spLocks/>
          </p:cNvSpPr>
          <p:nvPr/>
        </p:nvSpPr>
        <p:spPr>
          <a:xfrm>
            <a:off x="10571715" y="5506574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Lime</a:t>
            </a:r>
            <a:endParaRPr lang="en-GB" sz="1400" dirty="0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7551F0EE-826B-4523-A160-C74E81163FD1}"/>
              </a:ext>
            </a:extLst>
          </p:cNvPr>
          <p:cNvSpPr txBox="1">
            <a:spLocks/>
          </p:cNvSpPr>
          <p:nvPr/>
        </p:nvSpPr>
        <p:spPr>
          <a:xfrm>
            <a:off x="10571715" y="6038686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Beech</a:t>
            </a:r>
            <a:endParaRPr lang="en-GB" sz="1400" dirty="0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43EDBDEE-2E5E-1976-E182-FD2B8FB575B5}"/>
              </a:ext>
            </a:extLst>
          </p:cNvPr>
          <p:cNvSpPr txBox="1">
            <a:spLocks/>
          </p:cNvSpPr>
          <p:nvPr/>
        </p:nvSpPr>
        <p:spPr>
          <a:xfrm>
            <a:off x="8477983" y="4421838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(Crab) Apple</a:t>
            </a:r>
            <a:endParaRPr lang="en-GB" sz="1400" dirty="0"/>
          </a:p>
        </p:txBody>
      </p:sp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41013A49-4B48-44FB-D1C4-0C940AF23743}"/>
              </a:ext>
            </a:extLst>
          </p:cNvPr>
          <p:cNvSpPr txBox="1">
            <a:spLocks/>
          </p:cNvSpPr>
          <p:nvPr/>
        </p:nvSpPr>
        <p:spPr>
          <a:xfrm>
            <a:off x="8474314" y="4974462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Elm</a:t>
            </a:r>
            <a:endParaRPr lang="en-GB" sz="1400" dirty="0"/>
          </a:p>
        </p:txBody>
      </p:sp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A338DEB1-8EA1-3FA0-86E3-7CD6C08E7FC5}"/>
              </a:ext>
            </a:extLst>
          </p:cNvPr>
          <p:cNvSpPr txBox="1">
            <a:spLocks/>
          </p:cNvSpPr>
          <p:nvPr/>
        </p:nvSpPr>
        <p:spPr>
          <a:xfrm>
            <a:off x="6589309" y="5506573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Rhododendron</a:t>
            </a:r>
            <a:endParaRPr lang="en-GB" sz="1400" dirty="0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859D490C-A125-8273-608D-EC6BD9FFFC44}"/>
              </a:ext>
            </a:extLst>
          </p:cNvPr>
          <p:cNvSpPr txBox="1">
            <a:spLocks/>
          </p:cNvSpPr>
          <p:nvPr/>
        </p:nvSpPr>
        <p:spPr>
          <a:xfrm>
            <a:off x="6599103" y="6183878"/>
            <a:ext cx="1459019" cy="4123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Azalea</a:t>
            </a:r>
            <a:endParaRPr lang="en-GB" sz="1400" dirty="0"/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A1C383C3-11B8-83C5-BD3D-5A3AEDADF9AA}"/>
              </a:ext>
            </a:extLst>
          </p:cNvPr>
          <p:cNvCxnSpPr>
            <a:cxnSpLocks/>
            <a:stCxn id="71" idx="1"/>
            <a:endCxn id="119" idx="1"/>
          </p:cNvCxnSpPr>
          <p:nvPr/>
        </p:nvCxnSpPr>
        <p:spPr>
          <a:xfrm rot="10800000" flipV="1">
            <a:off x="6595574" y="3646694"/>
            <a:ext cx="104715" cy="982452"/>
          </a:xfrm>
          <a:prstGeom prst="bentConnector3">
            <a:avLst>
              <a:gd name="adj1" fmla="val 3183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DB9F6D99-32CC-378F-901D-F18B198ADA7A}"/>
              </a:ext>
            </a:extLst>
          </p:cNvPr>
          <p:cNvCxnSpPr>
            <a:cxnSpLocks/>
            <a:stCxn id="71" idx="1"/>
            <a:endCxn id="138" idx="1"/>
          </p:cNvCxnSpPr>
          <p:nvPr/>
        </p:nvCxnSpPr>
        <p:spPr>
          <a:xfrm rot="10800000" flipV="1">
            <a:off x="6589310" y="3646693"/>
            <a:ext cx="110979" cy="2066067"/>
          </a:xfrm>
          <a:prstGeom prst="bentConnector3">
            <a:avLst>
              <a:gd name="adj1" fmla="val 3059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08598CEA-087A-7D91-9CB3-91C61FA317CD}"/>
              </a:ext>
            </a:extLst>
          </p:cNvPr>
          <p:cNvCxnSpPr>
            <a:cxnSpLocks/>
            <a:stCxn id="71" idx="1"/>
            <a:endCxn id="120" idx="1"/>
          </p:cNvCxnSpPr>
          <p:nvPr/>
        </p:nvCxnSpPr>
        <p:spPr>
          <a:xfrm rot="10800000" flipV="1">
            <a:off x="6589310" y="3646694"/>
            <a:ext cx="110979" cy="1533956"/>
          </a:xfrm>
          <a:prstGeom prst="bentConnector3">
            <a:avLst>
              <a:gd name="adj1" fmla="val 3059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8D3749FB-26D5-08CB-FE43-63FA2BD59924}"/>
              </a:ext>
            </a:extLst>
          </p:cNvPr>
          <p:cNvCxnSpPr>
            <a:cxnSpLocks/>
            <a:stCxn id="138" idx="2"/>
            <a:endCxn id="139" idx="0"/>
          </p:cNvCxnSpPr>
          <p:nvPr/>
        </p:nvCxnSpPr>
        <p:spPr>
          <a:xfrm rot="16200000" flipH="1">
            <a:off x="7191251" y="6046516"/>
            <a:ext cx="264930" cy="979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41489CB7-C7DC-9FA4-7F59-F8CC5761246B}"/>
              </a:ext>
            </a:extLst>
          </p:cNvPr>
          <p:cNvCxnSpPr>
            <a:cxnSpLocks/>
            <a:stCxn id="72" idx="2"/>
            <a:endCxn id="121" idx="1"/>
          </p:cNvCxnSpPr>
          <p:nvPr/>
        </p:nvCxnSpPr>
        <p:spPr>
          <a:xfrm rot="16200000" flipH="1">
            <a:off x="10074384" y="4130695"/>
            <a:ext cx="647398" cy="34726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ADA4AFFB-66D9-9F81-D0B1-B436FC8C407D}"/>
              </a:ext>
            </a:extLst>
          </p:cNvPr>
          <p:cNvCxnSpPr>
            <a:cxnSpLocks/>
            <a:stCxn id="72" idx="2"/>
            <a:endCxn id="133" idx="1"/>
          </p:cNvCxnSpPr>
          <p:nvPr/>
        </p:nvCxnSpPr>
        <p:spPr>
          <a:xfrm rot="16200000" flipH="1">
            <a:off x="9798072" y="4407007"/>
            <a:ext cx="1200022" cy="34726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CC262CF1-9F99-A9B2-CF18-213C10923F91}"/>
              </a:ext>
            </a:extLst>
          </p:cNvPr>
          <p:cNvCxnSpPr>
            <a:cxnSpLocks/>
            <a:stCxn id="72" idx="2"/>
            <a:endCxn id="134" idx="1"/>
          </p:cNvCxnSpPr>
          <p:nvPr/>
        </p:nvCxnSpPr>
        <p:spPr>
          <a:xfrm rot="16200000" flipH="1">
            <a:off x="9532016" y="4673063"/>
            <a:ext cx="1732134" cy="34726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AB0AE898-79B8-AF34-F775-F5B7626F1C6D}"/>
              </a:ext>
            </a:extLst>
          </p:cNvPr>
          <p:cNvCxnSpPr>
            <a:cxnSpLocks/>
            <a:endCxn id="135" idx="1"/>
          </p:cNvCxnSpPr>
          <p:nvPr/>
        </p:nvCxnSpPr>
        <p:spPr>
          <a:xfrm rot="16200000" flipH="1">
            <a:off x="9276121" y="4949280"/>
            <a:ext cx="2243924" cy="34726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63D2233A-F09A-9401-4DF3-851B6CD4C4C8}"/>
              </a:ext>
            </a:extLst>
          </p:cNvPr>
          <p:cNvCxnSpPr>
            <a:cxnSpLocks/>
            <a:stCxn id="72" idx="2"/>
            <a:endCxn id="136" idx="3"/>
          </p:cNvCxnSpPr>
          <p:nvPr/>
        </p:nvCxnSpPr>
        <p:spPr>
          <a:xfrm rot="5400000">
            <a:off x="9757028" y="4160603"/>
            <a:ext cx="647398" cy="2874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E418C1-2E0E-B084-512F-A2E87091A233}"/>
              </a:ext>
            </a:extLst>
          </p:cNvPr>
          <p:cNvCxnSpPr>
            <a:cxnSpLocks/>
            <a:stCxn id="72" idx="2"/>
            <a:endCxn id="137" idx="3"/>
          </p:cNvCxnSpPr>
          <p:nvPr/>
        </p:nvCxnSpPr>
        <p:spPr>
          <a:xfrm rot="5400000">
            <a:off x="9478881" y="4435080"/>
            <a:ext cx="1200022" cy="2911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236F9850-A888-332F-3FC5-710BA24B16BE}"/>
              </a:ext>
            </a:extLst>
          </p:cNvPr>
          <p:cNvSpPr txBox="1">
            <a:spLocks/>
          </p:cNvSpPr>
          <p:nvPr/>
        </p:nvSpPr>
        <p:spPr>
          <a:xfrm>
            <a:off x="8477982" y="5506572"/>
            <a:ext cx="1459019" cy="1089681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Prunus:</a:t>
            </a:r>
            <a:br>
              <a:rPr lang="en-US" sz="1400" dirty="0"/>
            </a:br>
            <a:r>
              <a:rPr lang="en-US" sz="1400" dirty="0"/>
              <a:t>Cherry, Plum, Apricot, </a:t>
            </a:r>
            <a:r>
              <a:rPr lang="en-US" sz="1400" dirty="0" err="1"/>
              <a:t>etc</a:t>
            </a:r>
            <a:endParaRPr lang="en-GB" sz="1400" dirty="0"/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A67C616A-0F41-2269-7A8D-72C4CA85891D}"/>
              </a:ext>
            </a:extLst>
          </p:cNvPr>
          <p:cNvCxnSpPr>
            <a:cxnSpLocks/>
            <a:stCxn id="72" idx="2"/>
            <a:endCxn id="174" idx="3"/>
          </p:cNvCxnSpPr>
          <p:nvPr/>
        </p:nvCxnSpPr>
        <p:spPr>
          <a:xfrm rot="5400000">
            <a:off x="9045334" y="4872295"/>
            <a:ext cx="2070785" cy="28745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888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Bonsai: A Potted History</a:t>
            </a:r>
            <a:br>
              <a:rPr lang="en-US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96034"/>
            <a:ext cx="10107207" cy="4961965"/>
          </a:xfrm>
        </p:spPr>
        <p:txBody>
          <a:bodyPr>
            <a:normAutofit/>
          </a:bodyPr>
          <a:lstStyle/>
          <a:p>
            <a:r>
              <a:rPr lang="en-US" dirty="0"/>
              <a:t>China</a:t>
            </a:r>
          </a:p>
          <a:p>
            <a:pPr lvl="1"/>
            <a:r>
              <a:rPr lang="en-US" dirty="0"/>
              <a:t>Daoist mysticism: recreation of magical sites in miniature</a:t>
            </a:r>
          </a:p>
          <a:p>
            <a:pPr lvl="1"/>
            <a:r>
              <a:rPr lang="en-US" dirty="0" err="1"/>
              <a:t>Penjing</a:t>
            </a:r>
            <a:r>
              <a:rPr lang="en-US" dirty="0"/>
              <a:t> / </a:t>
            </a:r>
            <a:r>
              <a:rPr lang="en-US" dirty="0" err="1"/>
              <a:t>Penzei</a:t>
            </a:r>
            <a:r>
              <a:rPr lang="en-US" dirty="0"/>
              <a:t> = the art of miniature landscapes (pre 600AD)</a:t>
            </a:r>
          </a:p>
          <a:p>
            <a:pPr lvl="1"/>
            <a:r>
              <a:rPr lang="en-US" dirty="0"/>
              <a:t>Popular amongst Buddhist monks, and – later – aristocracy</a:t>
            </a:r>
          </a:p>
          <a:p>
            <a:pPr lvl="1"/>
            <a:r>
              <a:rPr lang="en-US" dirty="0"/>
              <a:t>Heavily impacted by Mao’s Cultural Revolution: seen as a bourgeois pastime</a:t>
            </a:r>
          </a:p>
          <a:p>
            <a:r>
              <a:rPr lang="en-US" dirty="0"/>
              <a:t>Japan</a:t>
            </a:r>
          </a:p>
          <a:p>
            <a:pPr lvl="1"/>
            <a:r>
              <a:rPr lang="en-US" dirty="0"/>
              <a:t>“Bonsai” (</a:t>
            </a:r>
            <a:r>
              <a:rPr lang="ja-JP" altLang="en-US" dirty="0"/>
              <a:t>盆栽</a:t>
            </a:r>
            <a:r>
              <a:rPr lang="en-US" dirty="0"/>
              <a:t>) = “tray planting”</a:t>
            </a:r>
          </a:p>
          <a:p>
            <a:pPr lvl="1"/>
            <a:r>
              <a:rPr lang="en-US" dirty="0"/>
              <a:t>First records c. 1200AD; known as </a:t>
            </a:r>
            <a:r>
              <a:rPr lang="en-US" dirty="0" err="1"/>
              <a:t>Hachi</a:t>
            </a:r>
            <a:r>
              <a:rPr lang="en-US" dirty="0"/>
              <a:t>-no-Ki (“potted trees” – also the name of a famous play!)</a:t>
            </a:r>
          </a:p>
          <a:p>
            <a:pPr lvl="1"/>
            <a:r>
              <a:rPr lang="en-US" dirty="0"/>
              <a:t>Heavy Zen / Chan Buddhist influence: beauty through austerity and perfection in imperfection (“wabi-sabi”)</a:t>
            </a:r>
          </a:p>
          <a:p>
            <a:pPr lvl="1"/>
            <a:r>
              <a:rPr lang="en-US" dirty="0"/>
              <a:t>Increasingly popular from 1800s onwards; term “bonsai” adopted</a:t>
            </a:r>
          </a:p>
          <a:p>
            <a:pPr lvl="1"/>
            <a:r>
              <a:rPr lang="en-US" dirty="0"/>
              <a:t>Development of distinct styles (dramatic archetypes)</a:t>
            </a:r>
          </a:p>
          <a:p>
            <a:pPr lvl="1"/>
            <a:r>
              <a:rPr lang="en-US" dirty="0"/>
              <a:t>Exported to West (USA, Europe) from 1960s onwards, in parallel with Japan’s “economic miracle”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42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Bonsai: Art &amp; Science</a:t>
            </a:r>
            <a:br>
              <a:rPr lang="en-US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96035"/>
            <a:ext cx="4681307" cy="46123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Bonsai: a small tree that appears to be a scaled-down large tree.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Good bonsai practice is: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/>
              <a:t>Authentic</a:t>
            </a:r>
            <a:r>
              <a:rPr lang="en-US" dirty="0"/>
              <a:t> - makes you think “tree”</a:t>
            </a:r>
          </a:p>
          <a:p>
            <a:endParaRPr lang="en-US" dirty="0"/>
          </a:p>
          <a:p>
            <a:r>
              <a:rPr lang="en-US" b="1" u="sng" dirty="0"/>
              <a:t>Dramatic</a:t>
            </a:r>
            <a:r>
              <a:rPr lang="en-US" dirty="0"/>
              <a:t> – makes you think “TREE”</a:t>
            </a:r>
          </a:p>
          <a:p>
            <a:endParaRPr lang="en-US" dirty="0"/>
          </a:p>
          <a:p>
            <a:r>
              <a:rPr lang="en-US" b="1" u="sng" dirty="0"/>
              <a:t>Pragmatic</a:t>
            </a:r>
            <a:r>
              <a:rPr lang="en-US" dirty="0"/>
              <a:t> – doesn’t make you think “</a:t>
            </a:r>
            <a:r>
              <a:rPr lang="en-US" i="1" dirty="0"/>
              <a:t>dead</a:t>
            </a:r>
            <a:r>
              <a:rPr lang="en-US" dirty="0"/>
              <a:t> tree”…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BFBEA1-CE32-6236-6085-AB1B6429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407" y="1494644"/>
            <a:ext cx="4672865" cy="46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52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73B0-7B73-B186-D32F-E842E8D32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Pragmatism 1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456FE-92E1-5B1D-A3A4-47AF8EE7C6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Not To Kill Your 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18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107206" cy="1151965"/>
          </a:xfrm>
        </p:spPr>
        <p:txBody>
          <a:bodyPr>
            <a:normAutofit/>
          </a:bodyPr>
          <a:lstStyle/>
          <a:p>
            <a:r>
              <a:rPr lang="en-US" dirty="0"/>
              <a:t>What Kind Of Tree Is A “Bonsai”, Anyway?</a:t>
            </a:r>
            <a:br>
              <a:rPr lang="en-US" dirty="0"/>
            </a:br>
            <a:r>
              <a:rPr lang="en-US" sz="2800" dirty="0"/>
              <a:t>(Trick Question Alert!)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96035"/>
            <a:ext cx="4943538" cy="4612342"/>
          </a:xfrm>
        </p:spPr>
        <p:txBody>
          <a:bodyPr/>
          <a:lstStyle/>
          <a:p>
            <a:r>
              <a:rPr lang="en-US" dirty="0"/>
              <a:t>“Tree”: a woody plant that can reach 20ft on a single unsupported trunk</a:t>
            </a:r>
          </a:p>
          <a:p>
            <a:r>
              <a:rPr lang="en-US" dirty="0"/>
              <a:t>Almost any tree species can be trained into a bonsai; many smaller plants can too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Requirements for bonsai-</a:t>
            </a:r>
            <a:r>
              <a:rPr lang="en-US" dirty="0" err="1"/>
              <a:t>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Vascular plant (no mosses!)</a:t>
            </a:r>
          </a:p>
          <a:p>
            <a:pPr lvl="1"/>
            <a:r>
              <a:rPr lang="en-US" dirty="0"/>
              <a:t>Woody growth / “lignification” (no daisies!)</a:t>
            </a:r>
          </a:p>
          <a:p>
            <a:pPr lvl="1"/>
            <a:r>
              <a:rPr lang="en-US" dirty="0"/>
              <a:t>Secondary growth of trunk (no palms!)</a:t>
            </a:r>
          </a:p>
          <a:p>
            <a:pPr lvl="1"/>
            <a:r>
              <a:rPr lang="en-US" dirty="0"/>
              <a:t>Free-standing (no lianas!)</a:t>
            </a:r>
          </a:p>
          <a:p>
            <a:pPr lvl="1"/>
            <a:r>
              <a:rPr lang="en-US" dirty="0"/>
              <a:t>Deep roots (no grasses!)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CE5F4F-D2EC-5305-FFC1-A32E55F1C249}"/>
              </a:ext>
            </a:extLst>
          </p:cNvPr>
          <p:cNvSpPr txBox="1">
            <a:spLocks/>
          </p:cNvSpPr>
          <p:nvPr/>
        </p:nvSpPr>
        <p:spPr>
          <a:xfrm>
            <a:off x="5841002" y="1896035"/>
            <a:ext cx="4943538" cy="4612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Desirable features</a:t>
            </a:r>
          </a:p>
          <a:p>
            <a:pPr lvl="1"/>
            <a:r>
              <a:rPr lang="en-GB" dirty="0"/>
              <a:t>Attractive / interesting species</a:t>
            </a:r>
          </a:p>
          <a:p>
            <a:pPr lvl="1"/>
            <a:r>
              <a:rPr lang="en-GB" dirty="0"/>
              <a:t>Small or pinnate leaves</a:t>
            </a:r>
          </a:p>
          <a:p>
            <a:pPr lvl="1"/>
            <a:r>
              <a:rPr lang="en-GB" dirty="0"/>
              <a:t>Long-lived</a:t>
            </a:r>
          </a:p>
          <a:p>
            <a:pPr lvl="1"/>
            <a:r>
              <a:rPr lang="en-GB" dirty="0"/>
              <a:t>Reasonably fast-growing</a:t>
            </a:r>
          </a:p>
          <a:p>
            <a:pPr lvl="1"/>
            <a:r>
              <a:rPr lang="en-GB" dirty="0"/>
              <a:t>Easy to maintain / shape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“Honorary” bonsai species</a:t>
            </a:r>
          </a:p>
          <a:p>
            <a:pPr lvl="1"/>
            <a:r>
              <a:rPr lang="en-US" dirty="0"/>
              <a:t>Woody climbers: ivy, wisteria, honeysuckle</a:t>
            </a:r>
          </a:p>
          <a:p>
            <a:pPr lvl="1"/>
            <a:r>
              <a:rPr lang="en-US" dirty="0"/>
              <a:t>Succulent / fleshy: dwarf jade, geranium</a:t>
            </a:r>
          </a:p>
          <a:p>
            <a:pPr lvl="1"/>
            <a:r>
              <a:rPr lang="en-US" dirty="0"/>
              <a:t>Chrysanthemum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86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Had One Once, But It Died</a:t>
            </a:r>
            <a:br>
              <a:rPr lang="en-US" dirty="0"/>
            </a:br>
            <a:r>
              <a:rPr lang="en-US" sz="2800" dirty="0"/>
              <a:t>What A Bonsai Needs To Survive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0934-5684-DA8A-A2B6-BA82211E4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540125" cy="45688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Indoor vs Outdoor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Water!!!!!</a:t>
            </a:r>
          </a:p>
          <a:p>
            <a:pPr lvl="1"/>
            <a:r>
              <a:rPr lang="en-US" dirty="0"/>
              <a:t>Back-of-hand test</a:t>
            </a:r>
          </a:p>
          <a:p>
            <a:pPr lvl="1"/>
            <a:r>
              <a:rPr lang="en-US" dirty="0"/>
              <a:t>Three passes to penetrate fully…</a:t>
            </a:r>
          </a:p>
          <a:p>
            <a:pPr lvl="1"/>
            <a:r>
              <a:rPr lang="en-US" dirty="0"/>
              <a:t>…Or dunk to edge of pot</a:t>
            </a:r>
          </a:p>
          <a:p>
            <a:pPr lvl="1"/>
            <a:r>
              <a:rPr lang="en-US" dirty="0"/>
              <a:t>Allow to drain fully!</a:t>
            </a:r>
          </a:p>
          <a:p>
            <a:r>
              <a:rPr lang="en-US" dirty="0"/>
              <a:t>Light</a:t>
            </a:r>
            <a:endParaRPr lang="en-GB" dirty="0"/>
          </a:p>
          <a:p>
            <a:r>
              <a:rPr lang="en-GB" dirty="0"/>
              <a:t>Heat</a:t>
            </a:r>
          </a:p>
          <a:p>
            <a:pPr lvl="1"/>
            <a:r>
              <a:rPr lang="en-GB" dirty="0"/>
              <a:t>Dormancy</a:t>
            </a:r>
          </a:p>
          <a:p>
            <a:r>
              <a:rPr lang="en-US" dirty="0"/>
              <a:t>Airflow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D427B-95B0-1A31-600F-91AE107DD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0615" y="2160589"/>
            <a:ext cx="5069540" cy="45688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Pest Control</a:t>
            </a:r>
          </a:p>
          <a:p>
            <a:pPr lvl="1"/>
            <a:r>
              <a:rPr lang="en-GB" dirty="0"/>
              <a:t>Animals: spider mites</a:t>
            </a:r>
          </a:p>
          <a:p>
            <a:pPr lvl="1"/>
            <a:r>
              <a:rPr lang="en-GB" dirty="0"/>
              <a:t>Plants etc: pearlwort, liverwort, wood sorrel, pennywort, nostoc</a:t>
            </a:r>
          </a:p>
          <a:p>
            <a:pPr lvl="1"/>
            <a:r>
              <a:rPr lang="en-GB" dirty="0"/>
              <a:t>Caution: environmental issues!</a:t>
            </a:r>
          </a:p>
          <a:p>
            <a:pPr lvl="1"/>
            <a:endParaRPr lang="en-GB" dirty="0"/>
          </a:p>
          <a:p>
            <a:r>
              <a:rPr lang="en-GB" dirty="0"/>
              <a:t>Fertiliser</a:t>
            </a:r>
          </a:p>
          <a:p>
            <a:pPr lvl="1"/>
            <a:r>
              <a:rPr lang="en-GB" dirty="0"/>
              <a:t>“Balanced”: roughly even NPK</a:t>
            </a:r>
          </a:p>
          <a:p>
            <a:pPr lvl="1"/>
            <a:r>
              <a:rPr lang="en-GB" dirty="0"/>
              <a:t>Organic =&gt; micronutrients</a:t>
            </a:r>
          </a:p>
          <a:p>
            <a:pPr lvl="1"/>
            <a:r>
              <a:rPr lang="en-GB" dirty="0"/>
              <a:t>Caution: environmental &amp; ethical issues!</a:t>
            </a:r>
          </a:p>
          <a:p>
            <a:endParaRPr lang="en-GB" dirty="0"/>
          </a:p>
          <a:p>
            <a:r>
              <a:rPr lang="en-GB" dirty="0"/>
              <a:t>Bonsai are </a:t>
            </a:r>
            <a:r>
              <a:rPr lang="en-GB" u="sng" dirty="0"/>
              <a:t>far</a:t>
            </a:r>
            <a:r>
              <a:rPr lang="en-GB" dirty="0"/>
              <a:t> harder to keep alive than most common pot plants!</a:t>
            </a:r>
          </a:p>
        </p:txBody>
      </p:sp>
    </p:spTree>
    <p:extLst>
      <p:ext uri="{BB962C8B-B14F-4D97-AF65-F5344CB8AC3E}">
        <p14:creationId xmlns:p14="http://schemas.microsoft.com/office/powerpoint/2010/main" val="352992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73B0-7B73-B186-D32F-E842E8D32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Authenticity &amp; Drama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456FE-92E1-5B1D-A3A4-47AF8EE7C6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Like A Tree (That’s Seen Some S**t)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838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64F6F81-92AB-7C0F-84F7-FAA6E5FC3CF2}"/>
              </a:ext>
            </a:extLst>
          </p:cNvPr>
          <p:cNvSpPr/>
          <p:nvPr/>
        </p:nvSpPr>
        <p:spPr>
          <a:xfrm>
            <a:off x="6833360" y="-18874"/>
            <a:ext cx="5069541" cy="6876874"/>
          </a:xfrm>
          <a:prstGeom prst="parallelogram">
            <a:avLst>
              <a:gd name="adj" fmla="val 19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73DA-B0F9-E1A4-AE56-F1BD7BF4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Silvics 101</a:t>
            </a:r>
            <a:br>
              <a:rPr lang="en-US" dirty="0"/>
            </a:br>
            <a:r>
              <a:rPr lang="en-US" sz="2800" dirty="0"/>
              <a:t>What Shapes A Tree</a:t>
            </a:r>
            <a:endParaRPr lang="en-GB" sz="2800" dirty="0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5BDDDF55-8F62-34A3-0522-D37C6EA4B2D6}"/>
              </a:ext>
            </a:extLst>
          </p:cNvPr>
          <p:cNvSpPr/>
          <p:nvPr/>
        </p:nvSpPr>
        <p:spPr>
          <a:xfrm rot="16708167">
            <a:off x="4737357" y="4344386"/>
            <a:ext cx="439270" cy="1341338"/>
          </a:xfrm>
          <a:prstGeom prst="trapezoid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C5D4CF2-461E-D233-F427-0FCADD4B05DE}"/>
              </a:ext>
            </a:extLst>
          </p:cNvPr>
          <p:cNvSpPr/>
          <p:nvPr/>
        </p:nvSpPr>
        <p:spPr>
          <a:xfrm rot="3784477">
            <a:off x="5982135" y="3660461"/>
            <a:ext cx="459337" cy="1499519"/>
          </a:xfrm>
          <a:prstGeom prst="trapezoid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4E8FB6D7-C0C0-3169-7710-915437885FE5}"/>
              </a:ext>
            </a:extLst>
          </p:cNvPr>
          <p:cNvSpPr/>
          <p:nvPr/>
        </p:nvSpPr>
        <p:spPr>
          <a:xfrm rot="19018870">
            <a:off x="5032178" y="3379601"/>
            <a:ext cx="311814" cy="1151965"/>
          </a:xfrm>
          <a:prstGeom prst="trapezoid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5FD77786-7517-4BA7-8B52-C875228FFF91}"/>
              </a:ext>
            </a:extLst>
          </p:cNvPr>
          <p:cNvSpPr/>
          <p:nvPr/>
        </p:nvSpPr>
        <p:spPr>
          <a:xfrm>
            <a:off x="5333634" y="3092728"/>
            <a:ext cx="572626" cy="3119718"/>
          </a:xfrm>
          <a:prstGeom prst="trapezoid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2527A6D-5691-1C6F-B914-9DEE0667F1E4}"/>
              </a:ext>
            </a:extLst>
          </p:cNvPr>
          <p:cNvSpPr/>
          <p:nvPr/>
        </p:nvSpPr>
        <p:spPr>
          <a:xfrm>
            <a:off x="3902352" y="3323997"/>
            <a:ext cx="1648392" cy="59839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D18C168-712D-FEC6-4ABC-E2F23BBD2316}"/>
              </a:ext>
            </a:extLst>
          </p:cNvPr>
          <p:cNvSpPr/>
          <p:nvPr/>
        </p:nvSpPr>
        <p:spPr>
          <a:xfrm>
            <a:off x="5814057" y="3509586"/>
            <a:ext cx="1896362" cy="75191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43D6607-CDBF-3735-A010-7CA81BE661BD}"/>
              </a:ext>
            </a:extLst>
          </p:cNvPr>
          <p:cNvSpPr/>
          <p:nvPr/>
        </p:nvSpPr>
        <p:spPr>
          <a:xfrm>
            <a:off x="3006863" y="4259767"/>
            <a:ext cx="2221227" cy="87854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5559165-D24C-E3D2-42EF-F5F4C4304969}"/>
              </a:ext>
            </a:extLst>
          </p:cNvPr>
          <p:cNvSpPr/>
          <p:nvPr/>
        </p:nvSpPr>
        <p:spPr>
          <a:xfrm>
            <a:off x="4261794" y="2299352"/>
            <a:ext cx="2716306" cy="102197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ACBE3AB-0D8F-28D6-5E24-F2C2B1BB28EA}"/>
              </a:ext>
            </a:extLst>
          </p:cNvPr>
          <p:cNvSpPr txBox="1">
            <a:spLocks/>
          </p:cNvSpPr>
          <p:nvPr/>
        </p:nvSpPr>
        <p:spPr>
          <a:xfrm>
            <a:off x="8734211" y="560347"/>
            <a:ext cx="908458" cy="58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Sun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EB1D32-E877-82DB-7F19-6F25B60746F6}"/>
              </a:ext>
            </a:extLst>
          </p:cNvPr>
          <p:cNvSpPr/>
          <p:nvPr/>
        </p:nvSpPr>
        <p:spPr>
          <a:xfrm>
            <a:off x="7710419" y="242047"/>
            <a:ext cx="900953" cy="900953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1C4EB1-2B4C-01E3-D381-F0D3ED1D30B7}"/>
              </a:ext>
            </a:extLst>
          </p:cNvPr>
          <p:cNvCxnSpPr>
            <a:cxnSpLocks/>
          </p:cNvCxnSpPr>
          <p:nvPr/>
        </p:nvCxnSpPr>
        <p:spPr>
          <a:xfrm flipH="1">
            <a:off x="6211803" y="1011658"/>
            <a:ext cx="1345444" cy="918742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5E0FC0-BF35-5292-BD77-2A5F55EEB636}"/>
              </a:ext>
            </a:extLst>
          </p:cNvPr>
          <p:cNvCxnSpPr>
            <a:cxnSpLocks/>
          </p:cNvCxnSpPr>
          <p:nvPr/>
        </p:nvCxnSpPr>
        <p:spPr>
          <a:xfrm flipH="1">
            <a:off x="6941194" y="1161692"/>
            <a:ext cx="828602" cy="1030889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A930C9-69B0-4B8D-0B08-F23DF0ADEA3D}"/>
              </a:ext>
            </a:extLst>
          </p:cNvPr>
          <p:cNvCxnSpPr>
            <a:cxnSpLocks/>
          </p:cNvCxnSpPr>
          <p:nvPr/>
        </p:nvCxnSpPr>
        <p:spPr>
          <a:xfrm flipH="1">
            <a:off x="7911845" y="1236526"/>
            <a:ext cx="130822" cy="1245966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Content Placeholder 14">
            <a:extLst>
              <a:ext uri="{FF2B5EF4-FFF2-40B4-BE49-F238E27FC236}">
                <a16:creationId xmlns:a16="http://schemas.microsoft.com/office/drawing/2014/main" id="{48925E3E-54CC-623B-FDB3-BF0710A648A2}"/>
              </a:ext>
            </a:extLst>
          </p:cNvPr>
          <p:cNvSpPr txBox="1">
            <a:spLocks/>
          </p:cNvSpPr>
          <p:nvPr/>
        </p:nvSpPr>
        <p:spPr>
          <a:xfrm>
            <a:off x="9673755" y="3798097"/>
            <a:ext cx="908458" cy="58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Shade</a:t>
            </a:r>
            <a:endParaRPr lang="en-GB" dirty="0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FC6857CF-16E9-1455-6642-FCE883F37F48}"/>
              </a:ext>
            </a:extLst>
          </p:cNvPr>
          <p:cNvSpPr/>
          <p:nvPr/>
        </p:nvSpPr>
        <p:spPr>
          <a:xfrm rot="16708167">
            <a:off x="9949164" y="2178964"/>
            <a:ext cx="439270" cy="2495203"/>
          </a:xfrm>
          <a:prstGeom prst="trapezoid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70F377A-037A-CE36-577A-2866BAB1F716}"/>
              </a:ext>
            </a:extLst>
          </p:cNvPr>
          <p:cNvSpPr/>
          <p:nvPr/>
        </p:nvSpPr>
        <p:spPr>
          <a:xfrm>
            <a:off x="7648030" y="2586307"/>
            <a:ext cx="2221227" cy="87854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9E2542-7FBE-CE9D-96D6-2A24F4F92A2F}"/>
              </a:ext>
            </a:extLst>
          </p:cNvPr>
          <p:cNvCxnSpPr>
            <a:cxnSpLocks/>
          </p:cNvCxnSpPr>
          <p:nvPr/>
        </p:nvCxnSpPr>
        <p:spPr>
          <a:xfrm flipH="1">
            <a:off x="7975354" y="3623194"/>
            <a:ext cx="67313" cy="151511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F05852B-2C3D-8F02-B6D2-4CFFC7DF0DB5}"/>
              </a:ext>
            </a:extLst>
          </p:cNvPr>
          <p:cNvCxnSpPr>
            <a:cxnSpLocks/>
          </p:cNvCxnSpPr>
          <p:nvPr/>
        </p:nvCxnSpPr>
        <p:spPr>
          <a:xfrm>
            <a:off x="8390213" y="3623194"/>
            <a:ext cx="29118" cy="151511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85397A-236B-5618-F94D-11F70448C54F}"/>
              </a:ext>
            </a:extLst>
          </p:cNvPr>
          <p:cNvCxnSpPr>
            <a:cxnSpLocks/>
          </p:cNvCxnSpPr>
          <p:nvPr/>
        </p:nvCxnSpPr>
        <p:spPr>
          <a:xfrm>
            <a:off x="8739925" y="3623194"/>
            <a:ext cx="63914" cy="151511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CCC3361-0C41-AF94-BDE9-38B0567B8791}"/>
              </a:ext>
            </a:extLst>
          </p:cNvPr>
          <p:cNvCxnSpPr>
            <a:cxnSpLocks/>
          </p:cNvCxnSpPr>
          <p:nvPr/>
        </p:nvCxnSpPr>
        <p:spPr>
          <a:xfrm>
            <a:off x="9053382" y="3627053"/>
            <a:ext cx="140074" cy="151511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B080FD-2CBB-1935-17EF-23573737156A}"/>
              </a:ext>
            </a:extLst>
          </p:cNvPr>
          <p:cNvCxnSpPr>
            <a:cxnSpLocks/>
          </p:cNvCxnSpPr>
          <p:nvPr/>
        </p:nvCxnSpPr>
        <p:spPr>
          <a:xfrm>
            <a:off x="9359376" y="3623194"/>
            <a:ext cx="251990" cy="151511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Arrow: Down 47">
            <a:extLst>
              <a:ext uri="{FF2B5EF4-FFF2-40B4-BE49-F238E27FC236}">
                <a16:creationId xmlns:a16="http://schemas.microsoft.com/office/drawing/2014/main" id="{78F66C4E-9E4D-0908-8A6D-6E7A3D55662F}"/>
              </a:ext>
            </a:extLst>
          </p:cNvPr>
          <p:cNvSpPr/>
          <p:nvPr/>
        </p:nvSpPr>
        <p:spPr>
          <a:xfrm>
            <a:off x="1343821" y="2359457"/>
            <a:ext cx="1255047" cy="354380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ontent Placeholder 14">
            <a:extLst>
              <a:ext uri="{FF2B5EF4-FFF2-40B4-BE49-F238E27FC236}">
                <a16:creationId xmlns:a16="http://schemas.microsoft.com/office/drawing/2014/main" id="{BD2C420D-A225-D2F7-F0D7-5FD6FF7C63D1}"/>
              </a:ext>
            </a:extLst>
          </p:cNvPr>
          <p:cNvSpPr txBox="1">
            <a:spLocks/>
          </p:cNvSpPr>
          <p:nvPr/>
        </p:nvSpPr>
        <p:spPr>
          <a:xfrm>
            <a:off x="612535" y="2865809"/>
            <a:ext cx="997252" cy="10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Gravity / load</a:t>
            </a:r>
            <a:endParaRPr lang="en-GB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C7B06E0-1908-3BEE-34E0-3932FF762613}"/>
              </a:ext>
            </a:extLst>
          </p:cNvPr>
          <p:cNvSpPr/>
          <p:nvPr/>
        </p:nvSpPr>
        <p:spPr>
          <a:xfrm>
            <a:off x="2880926" y="4212066"/>
            <a:ext cx="4598895" cy="757973"/>
          </a:xfrm>
          <a:custGeom>
            <a:avLst/>
            <a:gdLst>
              <a:gd name="connsiteX0" fmla="*/ 0 w 4598895"/>
              <a:gd name="connsiteY0" fmla="*/ 578532 h 757973"/>
              <a:gd name="connsiteX1" fmla="*/ 1304365 w 4598895"/>
              <a:gd name="connsiteY1" fmla="*/ 309 h 757973"/>
              <a:gd name="connsiteX2" fmla="*/ 2796989 w 4598895"/>
              <a:gd name="connsiteY2" fmla="*/ 645768 h 757973"/>
              <a:gd name="connsiteX3" fmla="*/ 4598895 w 4598895"/>
              <a:gd name="connsiteY3" fmla="*/ 753344 h 75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8895" h="757973">
                <a:moveTo>
                  <a:pt x="0" y="578532"/>
                </a:moveTo>
                <a:cubicBezTo>
                  <a:pt x="419100" y="283817"/>
                  <a:pt x="838200" y="-10897"/>
                  <a:pt x="1304365" y="309"/>
                </a:cubicBezTo>
                <a:cubicBezTo>
                  <a:pt x="1770530" y="11515"/>
                  <a:pt x="2247901" y="520262"/>
                  <a:pt x="2796989" y="645768"/>
                </a:cubicBezTo>
                <a:cubicBezTo>
                  <a:pt x="3346077" y="771274"/>
                  <a:pt x="4332195" y="762309"/>
                  <a:pt x="4598895" y="753344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3B8000F-423E-C978-0774-A8EF0D8831C9}"/>
              </a:ext>
            </a:extLst>
          </p:cNvPr>
          <p:cNvSpPr/>
          <p:nvPr/>
        </p:nvSpPr>
        <p:spPr>
          <a:xfrm>
            <a:off x="2944906" y="2097552"/>
            <a:ext cx="4988859" cy="743455"/>
          </a:xfrm>
          <a:custGeom>
            <a:avLst/>
            <a:gdLst>
              <a:gd name="connsiteX0" fmla="*/ 0 w 4988859"/>
              <a:gd name="connsiteY0" fmla="*/ 685989 h 743455"/>
              <a:gd name="connsiteX1" fmla="*/ 1627094 w 4988859"/>
              <a:gd name="connsiteY1" fmla="*/ 591860 h 743455"/>
              <a:gd name="connsiteX2" fmla="*/ 2689412 w 4988859"/>
              <a:gd name="connsiteY2" fmla="*/ 189 h 743455"/>
              <a:gd name="connsiteX3" fmla="*/ 3576918 w 4988859"/>
              <a:gd name="connsiteY3" fmla="*/ 659095 h 743455"/>
              <a:gd name="connsiteX4" fmla="*/ 4988859 w 4988859"/>
              <a:gd name="connsiteY4" fmla="*/ 712883 h 74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8859" h="743455">
                <a:moveTo>
                  <a:pt x="0" y="685989"/>
                </a:moveTo>
                <a:cubicBezTo>
                  <a:pt x="589429" y="696074"/>
                  <a:pt x="1178859" y="706160"/>
                  <a:pt x="1627094" y="591860"/>
                </a:cubicBezTo>
                <a:cubicBezTo>
                  <a:pt x="2075329" y="477560"/>
                  <a:pt x="2364441" y="-11017"/>
                  <a:pt x="2689412" y="189"/>
                </a:cubicBezTo>
                <a:cubicBezTo>
                  <a:pt x="3014383" y="11395"/>
                  <a:pt x="3193677" y="540313"/>
                  <a:pt x="3576918" y="659095"/>
                </a:cubicBezTo>
                <a:cubicBezTo>
                  <a:pt x="3960159" y="777877"/>
                  <a:pt x="4937312" y="746501"/>
                  <a:pt x="4988859" y="712883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BC566CC-2BB8-F112-2CB9-B06EDCFCB556}"/>
              </a:ext>
            </a:extLst>
          </p:cNvPr>
          <p:cNvSpPr/>
          <p:nvPr/>
        </p:nvSpPr>
        <p:spPr>
          <a:xfrm>
            <a:off x="3123068" y="3464847"/>
            <a:ext cx="4371263" cy="591086"/>
          </a:xfrm>
          <a:custGeom>
            <a:avLst/>
            <a:gdLst>
              <a:gd name="connsiteX0" fmla="*/ 4693023 w 4693023"/>
              <a:gd name="connsiteY0" fmla="*/ 308623 h 782272"/>
              <a:gd name="connsiteX1" fmla="*/ 3845859 w 4693023"/>
              <a:gd name="connsiteY1" fmla="*/ 12788 h 782272"/>
              <a:gd name="connsiteX2" fmla="*/ 2528047 w 4693023"/>
              <a:gd name="connsiteY2" fmla="*/ 685141 h 782272"/>
              <a:gd name="connsiteX3" fmla="*/ 0 w 4693023"/>
              <a:gd name="connsiteY3" fmla="*/ 779270 h 7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023" h="782272">
                <a:moveTo>
                  <a:pt x="4693023" y="308623"/>
                </a:moveTo>
                <a:cubicBezTo>
                  <a:pt x="4449855" y="129329"/>
                  <a:pt x="4206688" y="-49965"/>
                  <a:pt x="3845859" y="12788"/>
                </a:cubicBezTo>
                <a:cubicBezTo>
                  <a:pt x="3485030" y="75541"/>
                  <a:pt x="3169023" y="557394"/>
                  <a:pt x="2528047" y="685141"/>
                </a:cubicBezTo>
                <a:cubicBezTo>
                  <a:pt x="1887070" y="812888"/>
                  <a:pt x="351865" y="777029"/>
                  <a:pt x="0" y="77927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626E6D-F36D-E0C1-4965-D31E1EDF585F}"/>
              </a:ext>
            </a:extLst>
          </p:cNvPr>
          <p:cNvCxnSpPr/>
          <p:nvPr/>
        </p:nvCxnSpPr>
        <p:spPr>
          <a:xfrm>
            <a:off x="2848411" y="5390028"/>
            <a:ext cx="4647005" cy="1784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14">
            <a:extLst>
              <a:ext uri="{FF2B5EF4-FFF2-40B4-BE49-F238E27FC236}">
                <a16:creationId xmlns:a16="http://schemas.microsoft.com/office/drawing/2014/main" id="{CD4047F2-6D1C-B6DA-458A-73BCF55FC957}"/>
              </a:ext>
            </a:extLst>
          </p:cNvPr>
          <p:cNvSpPr txBox="1">
            <a:spLocks/>
          </p:cNvSpPr>
          <p:nvPr/>
        </p:nvSpPr>
        <p:spPr>
          <a:xfrm>
            <a:off x="3185774" y="2354737"/>
            <a:ext cx="1075514" cy="58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Airflow</a:t>
            </a:r>
            <a:endParaRPr lang="en-GB" dirty="0"/>
          </a:p>
        </p:txBody>
      </p:sp>
      <p:sp>
        <p:nvSpPr>
          <p:cNvPr id="58" name="Partial Circle 57">
            <a:extLst>
              <a:ext uri="{FF2B5EF4-FFF2-40B4-BE49-F238E27FC236}">
                <a16:creationId xmlns:a16="http://schemas.microsoft.com/office/drawing/2014/main" id="{F75C891F-7132-5A8B-21B3-5DC9D575A5CA}"/>
              </a:ext>
            </a:extLst>
          </p:cNvPr>
          <p:cNvSpPr/>
          <p:nvPr/>
        </p:nvSpPr>
        <p:spPr>
          <a:xfrm rot="19451740">
            <a:off x="3433870" y="5304322"/>
            <a:ext cx="936963" cy="546508"/>
          </a:xfrm>
          <a:prstGeom prst="pie">
            <a:avLst>
              <a:gd name="adj1" fmla="val 1149389"/>
              <a:gd name="adj2" fmla="val 20926502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Content Placeholder 14">
            <a:extLst>
              <a:ext uri="{FF2B5EF4-FFF2-40B4-BE49-F238E27FC236}">
                <a16:creationId xmlns:a16="http://schemas.microsoft.com/office/drawing/2014/main" id="{AD0250E6-81D7-5276-2A27-B89A947D9AAC}"/>
              </a:ext>
            </a:extLst>
          </p:cNvPr>
          <p:cNvSpPr txBox="1">
            <a:spLocks/>
          </p:cNvSpPr>
          <p:nvPr/>
        </p:nvSpPr>
        <p:spPr>
          <a:xfrm>
            <a:off x="3468308" y="5953749"/>
            <a:ext cx="1585960" cy="58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Animals</a:t>
            </a:r>
            <a:endParaRPr lang="en-GB" dirty="0"/>
          </a:p>
        </p:txBody>
      </p:sp>
      <p:sp>
        <p:nvSpPr>
          <p:cNvPr id="60" name="Partial Circle 59">
            <a:extLst>
              <a:ext uri="{FF2B5EF4-FFF2-40B4-BE49-F238E27FC236}">
                <a16:creationId xmlns:a16="http://schemas.microsoft.com/office/drawing/2014/main" id="{81CA912A-6C19-ADAF-1639-4D98D517725B}"/>
              </a:ext>
            </a:extLst>
          </p:cNvPr>
          <p:cNvSpPr/>
          <p:nvPr/>
        </p:nvSpPr>
        <p:spPr>
          <a:xfrm rot="2148260" flipH="1">
            <a:off x="5976772" y="5576472"/>
            <a:ext cx="786076" cy="460287"/>
          </a:xfrm>
          <a:prstGeom prst="pie">
            <a:avLst>
              <a:gd name="adj1" fmla="val 1149389"/>
              <a:gd name="adj2" fmla="val 20926502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073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20465</TotalTime>
  <Words>1384</Words>
  <Application>Microsoft Office PowerPoint</Application>
  <PresentationFormat>Widescreen</PresentationFormat>
  <Paragraphs>296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Trebuchet MS</vt:lpstr>
      <vt:lpstr>Wingdings</vt:lpstr>
      <vt:lpstr>Wingdings 3</vt:lpstr>
      <vt:lpstr>Facet</vt:lpstr>
      <vt:lpstr>Bonsai On A Budget</vt:lpstr>
      <vt:lpstr>Learning Outcomes </vt:lpstr>
      <vt:lpstr>Bonsai: A Potted History </vt:lpstr>
      <vt:lpstr>Bonsai: Art &amp; Science </vt:lpstr>
      <vt:lpstr>Pragmatism 1</vt:lpstr>
      <vt:lpstr>What Kind Of Tree Is A “Bonsai”, Anyway? (Trick Question Alert!)</vt:lpstr>
      <vt:lpstr>I Had One Once, But It Died What A Bonsai Needs To Survive</vt:lpstr>
      <vt:lpstr>Authenticity &amp; Drama</vt:lpstr>
      <vt:lpstr>Silvics 101 What Shapes A Tree</vt:lpstr>
      <vt:lpstr>Authenticity &amp; Age What Makes A Tree Look Mature?</vt:lpstr>
      <vt:lpstr>Drama &amp; Perspective What Makes A Tree Stand Out?</vt:lpstr>
      <vt:lpstr>Flaws What Gives The Game Away?</vt:lpstr>
      <vt:lpstr>Bonsai Styles </vt:lpstr>
      <vt:lpstr>Pragmatism 2</vt:lpstr>
      <vt:lpstr>Bonsai Lifecycle </vt:lpstr>
      <vt:lpstr>Repotting </vt:lpstr>
      <vt:lpstr>Pruning Broadleaf Trees Playing In Easy Mode</vt:lpstr>
      <vt:lpstr>Pruning Conifers Getting trickier</vt:lpstr>
      <vt:lpstr>Wiring </vt:lpstr>
      <vt:lpstr>Thanks For Attending!</vt:lpstr>
      <vt:lpstr>H1 H2</vt:lpstr>
      <vt:lpstr>Appendices</vt:lpstr>
      <vt:lpstr>Woody Plants: A Family Tree Evolution From A Bonsai Pruner’s 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Bonsai On A Budget</dc:title>
  <dc:creator>Alex Labram</dc:creator>
  <cp:lastModifiedBy>Alex Labram</cp:lastModifiedBy>
  <cp:revision>12</cp:revision>
  <dcterms:created xsi:type="dcterms:W3CDTF">2024-04-06T11:33:48Z</dcterms:created>
  <dcterms:modified xsi:type="dcterms:W3CDTF">2024-04-24T15:15:45Z</dcterms:modified>
</cp:coreProperties>
</file>